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1" r:id="rId3"/>
    <p:sldId id="257" r:id="rId4"/>
    <p:sldId id="284" r:id="rId5"/>
    <p:sldId id="285" r:id="rId6"/>
    <p:sldId id="287" r:id="rId7"/>
    <p:sldId id="265" r:id="rId8"/>
    <p:sldId id="283" r:id="rId9"/>
    <p:sldId id="258" r:id="rId10"/>
    <p:sldId id="259" r:id="rId11"/>
    <p:sldId id="260" r:id="rId12"/>
    <p:sldId id="289" r:id="rId13"/>
    <p:sldId id="262" r:id="rId14"/>
    <p:sldId id="263" r:id="rId15"/>
    <p:sldId id="264" r:id="rId16"/>
    <p:sldId id="288" r:id="rId17"/>
    <p:sldId id="276" r:id="rId18"/>
    <p:sldId id="266" r:id="rId19"/>
    <p:sldId id="277" r:id="rId20"/>
    <p:sldId id="267" r:id="rId21"/>
    <p:sldId id="278" r:id="rId22"/>
    <p:sldId id="268" r:id="rId23"/>
    <p:sldId id="279" r:id="rId24"/>
    <p:sldId id="280" r:id="rId25"/>
    <p:sldId id="269" r:id="rId26"/>
    <p:sldId id="270" r:id="rId27"/>
    <p:sldId id="271" r:id="rId28"/>
    <p:sldId id="272" r:id="rId29"/>
    <p:sldId id="290" r:id="rId30"/>
    <p:sldId id="291" r:id="rId31"/>
    <p:sldId id="298" r:id="rId32"/>
    <p:sldId id="299" r:id="rId33"/>
    <p:sldId id="282" r:id="rId34"/>
    <p:sldId id="292" r:id="rId35"/>
    <p:sldId id="294" r:id="rId36"/>
    <p:sldId id="293" r:id="rId37"/>
    <p:sldId id="295" r:id="rId38"/>
    <p:sldId id="296" r:id="rId39"/>
    <p:sldId id="297" r:id="rId40"/>
    <p:sldId id="273" r:id="rId41"/>
  </p:sldIdLst>
  <p:sldSz cx="18288000" cy="10287000"/>
  <p:notesSz cx="6858000" cy="9144000"/>
  <p:embeddedFontLst>
    <p:embeddedFont>
      <p:font typeface="Montserrat" pitchFamily="2" charset="77"/>
      <p:regular r:id="rId42"/>
      <p:bold r:id="rId43"/>
      <p:italic r:id="rId44"/>
      <p:boldItalic r:id="rId45"/>
    </p:embeddedFont>
    <p:embeddedFont>
      <p:font typeface="Montserrat " pitchFamily="2" charset="77"/>
      <p:regular r:id="rId46"/>
      <p:bold r:id="rId47"/>
      <p:italic r:id="rId48"/>
      <p:boldItalic r:id="rId49"/>
    </p:embeddedFont>
    <p:embeddedFont>
      <p:font typeface="Montserrat Bold" pitchFamily="2" charset="77"/>
      <p:bold r:id="rId50"/>
      <p:italic r:id="rId51"/>
    </p:embeddedFont>
    <p:embeddedFont>
      <p:font typeface="Telegraf" pitchFamily="2" charset="77"/>
      <p:regular r:id="rId52"/>
    </p:embeddedFont>
    <p:embeddedFont>
      <p:font typeface="Tomorrow" pitchFamily="2" charset="0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562"/>
    <a:srgbClr val="F6D5C8"/>
    <a:srgbClr val="E94E1B"/>
    <a:srgbClr val="595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850D6-AACF-BD38-A9E8-B94064699A94}" v="88" dt="2026-05-15T13:44:36.365"/>
    <p1510:client id="{70CCA2A7-5DBD-4AB8-9975-F174CB2EDFA5}" v="307" dt="2026-05-14T15:23:14.302"/>
    <p1510:client id="{ACF5E866-6DE5-BB34-8A20-DBE8F7460CD3}" v="3" dt="2026-05-15T13:30:42.111"/>
    <p1510:client id="{DB39194C-E7E5-C22A-1A3F-A2D581564282}" v="41" dt="2026-05-15T13:03:03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6"/>
  </p:normalViewPr>
  <p:slideViewPr>
    <p:cSldViewPr snapToGrid="0">
      <p:cViewPr varScale="1">
        <p:scale>
          <a:sx n="70" d="100"/>
          <a:sy n="70" d="100"/>
        </p:scale>
        <p:origin x="74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mentimeter.com/app/presentation/alcg1muqrkv8rarzb15d8yhs7maye7of/view?question=zdhd8tqmxogc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hyperlink" Target="https://www.mentimeter.com/app/presentation/alcg1muqrkv8rarzb15d8yhs7maye7of/view?question=zdhd8tqmxogc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3.png"/><Relationship Id="rId4" Type="http://schemas.openxmlformats.org/officeDocument/2006/relationships/image" Target="../media/image38.png"/><Relationship Id="rId9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26A7462-29EA-5B5A-C4C9-7AA562AF0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38100"/>
            <a:ext cx="18355733" cy="103251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344400" y="4749200"/>
            <a:ext cx="5867401" cy="1908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200" b="1">
                <a:solidFill>
                  <a:srgbClr val="394562"/>
                </a:solidFill>
                <a:latin typeface="Montserrat Bold" panose="020B0604020202020204" charset="0"/>
                <a:ea typeface="Telegraf"/>
                <a:cs typeface="Telegraf"/>
                <a:sym typeface="Telegraf"/>
              </a:rPr>
              <a:t>IA </a:t>
            </a:r>
          </a:p>
          <a:p>
            <a:pPr algn="ctr"/>
            <a:r>
              <a:rPr lang="en-US" sz="6200" b="1" err="1">
                <a:solidFill>
                  <a:srgbClr val="394562"/>
                </a:solidFill>
                <a:latin typeface="Montserrat Bold" panose="020B0604020202020204" charset="0"/>
                <a:ea typeface="Telegraf"/>
                <a:cs typeface="Telegraf"/>
                <a:sym typeface="Telegraf"/>
              </a:rPr>
              <a:t>en</a:t>
            </a:r>
            <a:r>
              <a:rPr lang="en-US" sz="6200" b="1">
                <a:solidFill>
                  <a:srgbClr val="394562"/>
                </a:solidFill>
                <a:latin typeface="Montserrat Bold" panose="020B0604020202020204" charset="0"/>
                <a:ea typeface="Telegraf"/>
                <a:cs typeface="Telegraf"/>
                <a:sym typeface="Telegraf"/>
              </a:rPr>
              <a:t> la </a:t>
            </a:r>
            <a:r>
              <a:rPr lang="en-US" sz="6200" b="1" err="1">
                <a:solidFill>
                  <a:srgbClr val="394562"/>
                </a:solidFill>
                <a:latin typeface="Montserrat Bold" panose="020B0604020202020204" charset="0"/>
                <a:ea typeface="Telegraf"/>
                <a:cs typeface="Telegraf"/>
                <a:sym typeface="Telegraf"/>
              </a:rPr>
              <a:t>escuela</a:t>
            </a:r>
            <a:r>
              <a:rPr lang="en-US" sz="6200" b="1">
                <a:solidFill>
                  <a:srgbClr val="394562"/>
                </a:solidFill>
                <a:latin typeface="Montserrat Bold" panose="020B0604020202020204" charset="0"/>
                <a:ea typeface="Telegraf"/>
                <a:cs typeface="Telegraf"/>
                <a:sym typeface="Telegraf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53899" y="7716024"/>
            <a:ext cx="5905501" cy="418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3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Julián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Ballén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9D79D5C-1859-6A77-F509-076B9676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8639" y="7276105"/>
            <a:ext cx="4735149" cy="47351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872C5C6-AE56-A05C-630E-118AB57B2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6883" y="8139113"/>
            <a:ext cx="3039531" cy="2147887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1FF3534-466D-78A3-79C5-F43A850C3C7B}"/>
              </a:ext>
            </a:extLst>
          </p:cNvPr>
          <p:cNvSpPr txBox="1"/>
          <p:nvPr/>
        </p:nvSpPr>
        <p:spPr>
          <a:xfrm>
            <a:off x="11887200" y="6852363"/>
            <a:ext cx="67818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700" b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De la </a:t>
            </a:r>
            <a:r>
              <a:rPr lang="en-US" sz="2700" b="1" err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teoría</a:t>
            </a:r>
            <a:r>
              <a:rPr lang="en-US" sz="2700" b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 a la </a:t>
            </a:r>
            <a:r>
              <a:rPr lang="en-US" sz="2700" b="1" err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aplicación</a:t>
            </a:r>
            <a:r>
              <a:rPr lang="en-US" sz="2700" b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 </a:t>
            </a:r>
            <a:r>
              <a:rPr lang="en-US" sz="2700" b="1" err="1">
                <a:solidFill>
                  <a:srgbClr val="E94E1B"/>
                </a:solidFill>
                <a:latin typeface="Arial" panose="020B0604020202020204" pitchFamily="34" charset="0"/>
                <a:ea typeface="Telegraf"/>
                <a:cs typeface="Arial" panose="020B0604020202020204" pitchFamily="34" charset="0"/>
                <a:sym typeface="Telegraf"/>
              </a:rPr>
              <a:t>práctica</a:t>
            </a:r>
            <a:endParaRPr lang="en-US" sz="2700" b="1">
              <a:solidFill>
                <a:srgbClr val="E94E1B"/>
              </a:solidFill>
              <a:latin typeface="Arial" panose="020B0604020202020204" pitchFamily="34" charset="0"/>
              <a:ea typeface="Telegraf"/>
              <a:cs typeface="Arial" panose="020B0604020202020204" pitchFamily="34" charset="0"/>
              <a:sym typeface="Telegraf"/>
            </a:endParaRPr>
          </a:p>
        </p:txBody>
      </p:sp>
      <p:pic>
        <p:nvPicPr>
          <p:cNvPr id="7" name="Imagen 6" descr="Código QR&#10;&#10;El contenido generado por IA puede ser incorrecto.">
            <a:hlinkClick r:id="rId5"/>
            <a:extLst>
              <a:ext uri="{FF2B5EF4-FFF2-40B4-BE49-F238E27FC236}">
                <a16:creationId xmlns:a16="http://schemas.microsoft.com/office/drawing/2014/main" id="{9C24DA7F-41E3-9B7A-1A64-07E40D4B2F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699" t="2500" r="6009" b="34643"/>
          <a:stretch>
            <a:fillRect/>
          </a:stretch>
        </p:blipFill>
        <p:spPr>
          <a:xfrm>
            <a:off x="13591043" y="607667"/>
            <a:ext cx="3773411" cy="39085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5D253-C26D-06C1-B3BB-ACA9004B9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E42D936-2AC8-799D-BF5D-27B1A79E3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1" name="Imagen 110">
            <a:extLst>
              <a:ext uri="{FF2B5EF4-FFF2-40B4-BE49-F238E27FC236}">
                <a16:creationId xmlns:a16="http://schemas.microsoft.com/office/drawing/2014/main" id="{8EE51B3A-6967-92E3-CC2E-96869CCEF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"/>
            <a:ext cx="18288000" cy="10287000"/>
          </a:xfrm>
          <a:prstGeom prst="rect">
            <a:avLst/>
          </a:prstGeom>
        </p:spPr>
      </p:pic>
      <p:sp>
        <p:nvSpPr>
          <p:cNvPr id="107" name="Rectángulo: esquinas redondeadas 106">
            <a:extLst>
              <a:ext uri="{FF2B5EF4-FFF2-40B4-BE49-F238E27FC236}">
                <a16:creationId xmlns:a16="http://schemas.microsoft.com/office/drawing/2014/main" id="{EBA63090-9171-8816-ECCB-FF9EAAFD26E1}"/>
              </a:ext>
            </a:extLst>
          </p:cNvPr>
          <p:cNvSpPr/>
          <p:nvPr/>
        </p:nvSpPr>
        <p:spPr>
          <a:xfrm rot="16200000">
            <a:off x="3011949" y="2817353"/>
            <a:ext cx="3963759" cy="267245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Rectángulo: esquinas redondeadas 107">
            <a:extLst>
              <a:ext uri="{FF2B5EF4-FFF2-40B4-BE49-F238E27FC236}">
                <a16:creationId xmlns:a16="http://schemas.microsoft.com/office/drawing/2014/main" id="{1FE79A5B-339F-A5A6-E21B-493B95208A05}"/>
              </a:ext>
            </a:extLst>
          </p:cNvPr>
          <p:cNvSpPr/>
          <p:nvPr/>
        </p:nvSpPr>
        <p:spPr>
          <a:xfrm rot="16200000">
            <a:off x="11774948" y="3349393"/>
            <a:ext cx="3963759" cy="267245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&lt;</a:t>
            </a:r>
            <a:endParaRPr lang="es-CO"/>
          </a:p>
        </p:txBody>
      </p:sp>
      <p:sp>
        <p:nvSpPr>
          <p:cNvPr id="109" name="Rectángulo: esquinas redondeadas 108">
            <a:extLst>
              <a:ext uri="{FF2B5EF4-FFF2-40B4-BE49-F238E27FC236}">
                <a16:creationId xmlns:a16="http://schemas.microsoft.com/office/drawing/2014/main" id="{CD89BAEB-242D-C43D-86EB-6886918715F9}"/>
              </a:ext>
            </a:extLst>
          </p:cNvPr>
          <p:cNvSpPr/>
          <p:nvPr/>
        </p:nvSpPr>
        <p:spPr>
          <a:xfrm rot="16200000">
            <a:off x="14817493" y="5103352"/>
            <a:ext cx="3963759" cy="267245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01FFD7C-0F14-24CC-00A1-B84CB06C21DE}"/>
              </a:ext>
            </a:extLst>
          </p:cNvPr>
          <p:cNvSpPr txBox="1"/>
          <p:nvPr/>
        </p:nvSpPr>
        <p:spPr>
          <a:xfrm>
            <a:off x="160222" y="10731"/>
            <a:ext cx="699475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PLATAFORMAS </a:t>
            </a:r>
          </a:p>
          <a:p>
            <a:r>
              <a:rPr lang="en-US" sz="44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BASADAS EN NODOS</a:t>
            </a:r>
          </a:p>
          <a:p>
            <a:r>
              <a:rPr lang="es-ES" sz="3200">
                <a:solidFill>
                  <a:srgbClr val="394562"/>
                </a:solidFill>
                <a:latin typeface="+mj-lt"/>
              </a:rPr>
              <a:t>Arquitecturas de integración </a:t>
            </a:r>
            <a:r>
              <a:rPr lang="es-ES" sz="3200" err="1">
                <a:solidFill>
                  <a:srgbClr val="394562"/>
                </a:solidFill>
                <a:latin typeface="+mj-lt"/>
              </a:rPr>
              <a:t>Confy</a:t>
            </a:r>
            <a:r>
              <a:rPr lang="es-ES" sz="3200">
                <a:solidFill>
                  <a:srgbClr val="394562"/>
                </a:solidFill>
                <a:latin typeface="+mj-lt"/>
              </a:rPr>
              <a:t>-UI</a:t>
            </a:r>
          </a:p>
        </p:txBody>
      </p:sp>
      <p:pic>
        <p:nvPicPr>
          <p:cNvPr id="22" name="CONFY-UI - Plataforma basada en nodos">
            <a:hlinkClick r:id="" action="ppaction://media"/>
            <a:extLst>
              <a:ext uri="{FF2B5EF4-FFF2-40B4-BE49-F238E27FC236}">
                <a16:creationId xmlns:a16="http://schemas.microsoft.com/office/drawing/2014/main" id="{18FD001A-B22D-56F2-77F0-E4BF6A91E1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1636" b="14236"/>
          <a:stretch>
            <a:fillRect/>
          </a:stretch>
        </p:blipFill>
        <p:spPr>
          <a:xfrm>
            <a:off x="6881071" y="3425990"/>
            <a:ext cx="4934208" cy="3657601"/>
          </a:xfrm>
          <a:prstGeom prst="roundRect">
            <a:avLst>
              <a:gd name="adj" fmla="val 24130"/>
            </a:avLst>
          </a:prstGeom>
        </p:spPr>
      </p:pic>
      <p:sp>
        <p:nvSpPr>
          <p:cNvPr id="37" name="TextBox 14">
            <a:extLst>
              <a:ext uri="{FF2B5EF4-FFF2-40B4-BE49-F238E27FC236}">
                <a16:creationId xmlns:a16="http://schemas.microsoft.com/office/drawing/2014/main" id="{2696A610-1781-4457-A71C-52A0D318BDAD}"/>
              </a:ext>
            </a:extLst>
          </p:cNvPr>
          <p:cNvSpPr txBox="1"/>
          <p:nvPr/>
        </p:nvSpPr>
        <p:spPr>
          <a:xfrm>
            <a:off x="3913395" y="2800221"/>
            <a:ext cx="2160867" cy="90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Modelo </a:t>
            </a:r>
          </a:p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 imagen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7ED48132-14EE-0CE2-34F4-4E43233B0081}"/>
              </a:ext>
            </a:extLst>
          </p:cNvPr>
          <p:cNvSpPr txBox="1"/>
          <p:nvPr/>
        </p:nvSpPr>
        <p:spPr>
          <a:xfrm>
            <a:off x="4002138" y="4200377"/>
            <a:ext cx="1983381" cy="1213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Nano banana</a:t>
            </a:r>
          </a:p>
          <a:p>
            <a:pPr algn="ctr">
              <a:lnSpc>
                <a:spcPts val="2447"/>
              </a:lnSpc>
            </a:pP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Seedream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Chatgpt2</a:t>
            </a:r>
            <a:b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</a:b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63" name="TextBox 14">
            <a:extLst>
              <a:ext uri="{FF2B5EF4-FFF2-40B4-BE49-F238E27FC236}">
                <a16:creationId xmlns:a16="http://schemas.microsoft.com/office/drawing/2014/main" id="{8A3F74A5-C8CB-CE94-8F51-4F8C08B141B1}"/>
              </a:ext>
            </a:extLst>
          </p:cNvPr>
          <p:cNvSpPr txBox="1"/>
          <p:nvPr/>
        </p:nvSpPr>
        <p:spPr>
          <a:xfrm>
            <a:off x="6676896" y="7542338"/>
            <a:ext cx="4934208" cy="893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Sistemas</a:t>
            </a:r>
          </a:p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automatizados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C770A59-D0A6-D2D2-3595-0412E364F27B}"/>
              </a:ext>
            </a:extLst>
          </p:cNvPr>
          <p:cNvSpPr/>
          <p:nvPr/>
        </p:nvSpPr>
        <p:spPr>
          <a:xfrm rot="16200000">
            <a:off x="-270107" y="4644793"/>
            <a:ext cx="3963759" cy="267245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146CA74D-D090-6EC6-1BCD-DF472DB9C386}"/>
              </a:ext>
            </a:extLst>
          </p:cNvPr>
          <p:cNvSpPr txBox="1"/>
          <p:nvPr/>
        </p:nvSpPr>
        <p:spPr>
          <a:xfrm>
            <a:off x="524199" y="4537906"/>
            <a:ext cx="2375147" cy="90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Modelo </a:t>
            </a:r>
          </a:p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 </a:t>
            </a: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lenguaje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AFE72154-200B-1147-9D05-CF91BDB7E233}"/>
              </a:ext>
            </a:extLst>
          </p:cNvPr>
          <p:cNvSpPr txBox="1"/>
          <p:nvPr/>
        </p:nvSpPr>
        <p:spPr>
          <a:xfrm>
            <a:off x="873292" y="5832767"/>
            <a:ext cx="1676960" cy="1521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Chat 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gpt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Gemini</a:t>
            </a: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Claude</a:t>
            </a: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Perplexity</a:t>
            </a:r>
          </a:p>
          <a:p>
            <a:pPr algn="ctr">
              <a:lnSpc>
                <a:spcPts val="2447"/>
              </a:lnSpc>
            </a:pP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Grok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FA8F4E1C-3203-3D96-509B-D9411D660D66}"/>
              </a:ext>
            </a:extLst>
          </p:cNvPr>
          <p:cNvSpPr txBox="1"/>
          <p:nvPr/>
        </p:nvSpPr>
        <p:spPr>
          <a:xfrm>
            <a:off x="12569255" y="3187470"/>
            <a:ext cx="2375147" cy="90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Modelo </a:t>
            </a:r>
          </a:p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 video</a:t>
            </a:r>
          </a:p>
        </p:txBody>
      </p:sp>
      <p:sp>
        <p:nvSpPr>
          <p:cNvPr id="42" name="TextBox 17">
            <a:extLst>
              <a:ext uri="{FF2B5EF4-FFF2-40B4-BE49-F238E27FC236}">
                <a16:creationId xmlns:a16="http://schemas.microsoft.com/office/drawing/2014/main" id="{D2C30081-8455-53CF-0883-11154213C9A7}"/>
              </a:ext>
            </a:extLst>
          </p:cNvPr>
          <p:cNvSpPr txBox="1"/>
          <p:nvPr/>
        </p:nvSpPr>
        <p:spPr>
          <a:xfrm>
            <a:off x="12881821" y="4515129"/>
            <a:ext cx="1750014" cy="1521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Veo3</a:t>
            </a: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Kling</a:t>
            </a:r>
          </a:p>
          <a:p>
            <a:pPr algn="ctr">
              <a:lnSpc>
                <a:spcPts val="2447"/>
              </a:lnSpc>
            </a:pP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Seedance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2447"/>
              </a:lnSpc>
            </a:pPr>
            <a:br>
              <a:rPr lang="es-CO" sz="1748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</a:br>
            <a:endParaRPr lang="es-CO" sz="1748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6" name="TextBox 14">
            <a:extLst>
              <a:ext uri="{FF2B5EF4-FFF2-40B4-BE49-F238E27FC236}">
                <a16:creationId xmlns:a16="http://schemas.microsoft.com/office/drawing/2014/main" id="{6AD907CB-BBF0-65A7-5506-17756DB6E54A}"/>
              </a:ext>
            </a:extLst>
          </p:cNvPr>
          <p:cNvSpPr txBox="1"/>
          <p:nvPr/>
        </p:nvSpPr>
        <p:spPr>
          <a:xfrm>
            <a:off x="16048836" y="5448641"/>
            <a:ext cx="1501072" cy="90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Modelo </a:t>
            </a:r>
          </a:p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 </a:t>
            </a: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voz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7" name="TextBox 17">
            <a:extLst>
              <a:ext uri="{FF2B5EF4-FFF2-40B4-BE49-F238E27FC236}">
                <a16:creationId xmlns:a16="http://schemas.microsoft.com/office/drawing/2014/main" id="{FE67F982-6B8B-0C8D-CC2A-6FB8D64CDFBF}"/>
              </a:ext>
            </a:extLst>
          </p:cNvPr>
          <p:cNvSpPr txBox="1"/>
          <p:nvPr/>
        </p:nvSpPr>
        <p:spPr>
          <a:xfrm>
            <a:off x="16189772" y="6614458"/>
            <a:ext cx="1219201" cy="1213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Elevenlabs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Cartesia</a:t>
            </a: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2447"/>
              </a:lnSpc>
            </a:pPr>
            <a:br>
              <a:rPr lang="es-CO" sz="1748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</a:br>
            <a:endParaRPr lang="es-CO" sz="1748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112" name="Imagen 111">
            <a:extLst>
              <a:ext uri="{FF2B5EF4-FFF2-40B4-BE49-F238E27FC236}">
                <a16:creationId xmlns:a16="http://schemas.microsoft.com/office/drawing/2014/main" id="{E5281CF3-F063-9D6E-DA5A-AB33A8FF24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3145" y="8382533"/>
            <a:ext cx="3039531" cy="214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2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C312387-6761-08D6-8762-20262976D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-3657600" y="3584399"/>
            <a:ext cx="21640800" cy="5521501"/>
          </a:xfrm>
          <a:prstGeom prst="roundRect">
            <a:avLst>
              <a:gd name="adj" fmla="val 50000"/>
            </a:avLst>
          </a:prstGeom>
          <a:solidFill>
            <a:schemeClr val="bg1">
              <a:alpha val="60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4" name="TextBox 4"/>
          <p:cNvSpPr txBox="1"/>
          <p:nvPr/>
        </p:nvSpPr>
        <p:spPr>
          <a:xfrm>
            <a:off x="-699505" y="2954187"/>
            <a:ext cx="18682705" cy="6151713"/>
          </a:xfrm>
          <a:prstGeom prst="round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133600" y="377103"/>
            <a:ext cx="7469127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La IA </a:t>
            </a:r>
          </a:p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es </a:t>
            </a:r>
            <a:r>
              <a:rPr lang="en-US" sz="7081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una</a:t>
            </a: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7081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realidad</a:t>
            </a:r>
            <a:endParaRPr lang="en-US" sz="7081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153653" y="2451305"/>
            <a:ext cx="288928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endParaRPr lang="en-US" sz="3099">
              <a:solidFill>
                <a:srgbClr val="E94E1B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3CAF65D-29BC-5C47-8834-5ED913A5B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" t="44815" r="4630" b="9721"/>
          <a:stretch>
            <a:fillRect/>
          </a:stretch>
        </p:blipFill>
        <p:spPr>
          <a:xfrm>
            <a:off x="4010" y="3584399"/>
            <a:ext cx="8871562" cy="5499920"/>
          </a:xfrm>
          <a:prstGeom prst="rect">
            <a:avLst/>
          </a:prstGeom>
          <a:effectLst>
            <a:glow rad="431800">
              <a:srgbClr val="E94E1B">
                <a:alpha val="24000"/>
              </a:srgbClr>
            </a:glow>
          </a:effec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01846FD7-27A6-55CA-B8E5-82C75CB29A56}"/>
              </a:ext>
            </a:extLst>
          </p:cNvPr>
          <p:cNvSpPr txBox="1"/>
          <p:nvPr/>
        </p:nvSpPr>
        <p:spPr>
          <a:xfrm>
            <a:off x="9412430" y="3965395"/>
            <a:ext cx="6934200" cy="4759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s-CO" sz="32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Los agentes de Claude </a:t>
            </a:r>
          </a:p>
          <a:p>
            <a:pPr>
              <a:lnSpc>
                <a:spcPts val="3359"/>
              </a:lnSpc>
            </a:pPr>
            <a:r>
              <a:rPr lang="es-CO" sz="32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ahora pueden "soñar“</a:t>
            </a:r>
          </a:p>
          <a:p>
            <a:pPr>
              <a:lnSpc>
                <a:spcPts val="3359"/>
              </a:lnSpc>
            </a:pPr>
            <a:endParaRPr lang="es-CO" sz="240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3359"/>
              </a:lnSpc>
            </a:pPr>
            <a:r>
              <a:rPr lang="es-CO" sz="2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Anthropic</a:t>
            </a:r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lanzó </a:t>
            </a:r>
            <a:r>
              <a:rPr lang="es-CO" sz="2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Dreaming</a:t>
            </a:r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 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 proceso en segundo plano donde los agentes revisan hasta 100 sesiones pasadas, detectan patrones y reorganizan su propia memoria. </a:t>
            </a:r>
          </a:p>
          <a:p>
            <a:pPr>
              <a:lnSpc>
                <a:spcPts val="3359"/>
              </a:lnSpc>
            </a:pPr>
            <a:endParaRPr lang="es-CO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3359"/>
              </a:lnSpc>
            </a:pP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Los agentes legales de Harvey registraron tasas de finalización 6 veces mayores tras activarlo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192AEF8-50A3-4A6F-7A69-672BF9396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00" y="0"/>
            <a:ext cx="3067080" cy="30670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CEB1A65-3729-810F-F041-1ADAEC746B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375" y="8515650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02637-C3D2-9E4E-A6D9-7566C196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F060876-D0F9-8E9A-5E97-A0F31B1F35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8A3B6991-1BC5-A732-BED2-A80561CCC3AB}"/>
              </a:ext>
            </a:extLst>
          </p:cNvPr>
          <p:cNvSpPr/>
          <p:nvPr/>
        </p:nvSpPr>
        <p:spPr>
          <a:xfrm>
            <a:off x="-2590800" y="3267409"/>
            <a:ext cx="20345400" cy="5521501"/>
          </a:xfrm>
          <a:prstGeom prst="roundRect">
            <a:avLst>
              <a:gd name="adj" fmla="val 50000"/>
            </a:avLst>
          </a:prstGeom>
          <a:solidFill>
            <a:schemeClr val="bg1">
              <a:alpha val="60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4A0799A-B0B5-39A0-9415-C9222DF3059A}"/>
              </a:ext>
            </a:extLst>
          </p:cNvPr>
          <p:cNvSpPr txBox="1"/>
          <p:nvPr/>
        </p:nvSpPr>
        <p:spPr>
          <a:xfrm>
            <a:off x="10287000" y="3654432"/>
            <a:ext cx="6553200" cy="405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s-CO" sz="320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animación está resuelta. </a:t>
            </a:r>
          </a:p>
          <a:p>
            <a:pPr>
              <a:lnSpc>
                <a:spcPts val="3359"/>
              </a:lnSpc>
            </a:pPr>
            <a:endParaRPr lang="es-CO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2500"/>
              </a:lnSpc>
            </a:pPr>
            <a:r>
              <a:rPr lang="es-CO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Esto ya parece calidad nivel </a:t>
            </a:r>
            <a:r>
              <a:rPr lang="es-CO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PixarUn</a:t>
            </a:r>
            <a:r>
              <a:rPr lang="es-CO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clip de palomas discutiendo, con animación completa</a:t>
            </a:r>
          </a:p>
          <a:p>
            <a:pPr>
              <a:lnSpc>
                <a:spcPts val="2500"/>
              </a:lnSpc>
            </a:pPr>
            <a:r>
              <a:rPr lang="es-CO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 personajes, sonido pulido y energía estilo DreamWorks, fue creado en horas usando </a:t>
            </a:r>
            <a:r>
              <a:rPr lang="es-CO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Seedance</a:t>
            </a:r>
            <a:r>
              <a:rPr lang="es-CO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2.0 de </a:t>
            </a:r>
            <a:r>
              <a:rPr lang="es-CO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ByteDance</a:t>
            </a:r>
            <a:r>
              <a:rPr lang="es-CO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</a:p>
          <a:p>
            <a:pPr>
              <a:lnSpc>
                <a:spcPts val="2500"/>
              </a:lnSpc>
            </a:pPr>
            <a:endParaRPr lang="es-CO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2500"/>
              </a:lnSpc>
            </a:pPr>
            <a:r>
              <a:rPr lang="es-CO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Fans de la tecnología lo llaman un atajo nivel Pixar </a:t>
            </a:r>
          </a:p>
          <a:p>
            <a:pPr>
              <a:lnSpc>
                <a:spcPts val="2500"/>
              </a:lnSpc>
            </a:pPr>
            <a:r>
              <a:rPr lang="es-CO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para creadores individuales, mientras que animadores critican movimientos rígidos, límites de edición y falta de pasión humana</a:t>
            </a: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5" name="WhatsApp Video 2026-05-12 at 10.54.30 AM">
            <a:hlinkClick r:id="" action="ppaction://media"/>
            <a:extLst>
              <a:ext uri="{FF2B5EF4-FFF2-40B4-BE49-F238E27FC236}">
                <a16:creationId xmlns:a16="http://schemas.microsoft.com/office/drawing/2014/main" id="{310E4DD8-63F1-3DE6-8D16-D9CAB26792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47169" b="8258"/>
          <a:stretch>
            <a:fillRect/>
          </a:stretch>
        </p:blipFill>
        <p:spPr>
          <a:xfrm>
            <a:off x="-152400" y="3279599"/>
            <a:ext cx="9910119" cy="5521501"/>
          </a:xfrm>
          <a:prstGeom prst="rect">
            <a:avLst/>
          </a:prstGeom>
          <a:effectLst>
            <a:glow rad="533400">
              <a:srgbClr val="0070C0">
                <a:alpha val="34000"/>
              </a:srgbClr>
            </a:glo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19993FC-3C00-5775-47E6-1BFBC9E563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91"/>
          <a:stretch>
            <a:fillRect/>
          </a:stretch>
        </p:blipFill>
        <p:spPr>
          <a:xfrm rot="10800000">
            <a:off x="0" y="7871556"/>
            <a:ext cx="10951410" cy="242763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2FD2E4-B109-DFA6-7CA8-E0D1ED155E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00" y="0"/>
            <a:ext cx="3067080" cy="30670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23C1947-F802-538D-46CB-361D5C8B1F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375" y="8515650"/>
            <a:ext cx="2506683" cy="1771350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9F5EEFE7-EAC1-BB3A-5052-7CFE1295679B}"/>
              </a:ext>
            </a:extLst>
          </p:cNvPr>
          <p:cNvSpPr txBox="1"/>
          <p:nvPr/>
        </p:nvSpPr>
        <p:spPr>
          <a:xfrm>
            <a:off x="2133600" y="377103"/>
            <a:ext cx="7469127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La IA </a:t>
            </a:r>
          </a:p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es </a:t>
            </a:r>
            <a:r>
              <a:rPr lang="en-US" sz="7081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una</a:t>
            </a:r>
            <a:r>
              <a:rPr lang="en-US" sz="7081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7081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realidad</a:t>
            </a:r>
            <a:endParaRPr lang="en-US" sz="7081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3BF8196-9485-029F-5918-5F4D7DA9EBBD}"/>
              </a:ext>
            </a:extLst>
          </p:cNvPr>
          <p:cNvSpPr txBox="1"/>
          <p:nvPr/>
        </p:nvSpPr>
        <p:spPr>
          <a:xfrm>
            <a:off x="2153653" y="2451305"/>
            <a:ext cx="288928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err="1">
                <a:solidFill>
                  <a:srgbClr val="394562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endParaRPr lang="en-US" sz="3099">
              <a:solidFill>
                <a:srgbClr val="394562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</p:spTree>
    <p:extLst>
      <p:ext uri="{BB962C8B-B14F-4D97-AF65-F5344CB8AC3E}">
        <p14:creationId xmlns:p14="http://schemas.microsoft.com/office/powerpoint/2010/main" val="342459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02637-C3D2-9E4E-A6D9-7566C196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586DC09-334B-0A67-0BBB-863D6BBE0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8A3B6991-1BC5-A732-BED2-A80561CCC3AB}"/>
              </a:ext>
            </a:extLst>
          </p:cNvPr>
          <p:cNvSpPr/>
          <p:nvPr/>
        </p:nvSpPr>
        <p:spPr>
          <a:xfrm>
            <a:off x="-2645109" y="3135161"/>
            <a:ext cx="20802601" cy="4963189"/>
          </a:xfrm>
          <a:prstGeom prst="roundRect">
            <a:avLst>
              <a:gd name="adj" fmla="val 50000"/>
            </a:avLst>
          </a:prstGeom>
          <a:solidFill>
            <a:schemeClr val="bg1">
              <a:alpha val="60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64B2970-A693-FA6E-9C30-181BE5874E68}"/>
              </a:ext>
            </a:extLst>
          </p:cNvPr>
          <p:cNvSpPr txBox="1"/>
          <p:nvPr/>
        </p:nvSpPr>
        <p:spPr>
          <a:xfrm>
            <a:off x="1" y="3135161"/>
            <a:ext cx="18288000" cy="615171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4A0799A-B0B5-39A0-9415-C9222DF3059A}"/>
              </a:ext>
            </a:extLst>
          </p:cNvPr>
          <p:cNvSpPr txBox="1"/>
          <p:nvPr/>
        </p:nvSpPr>
        <p:spPr>
          <a:xfrm>
            <a:off x="9543360" y="3771900"/>
            <a:ext cx="7090448" cy="3436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s-CO" sz="320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Claude acaba de dejar atrás a Microsoft 365</a:t>
            </a:r>
          </a:p>
          <a:p>
            <a:pPr>
              <a:lnSpc>
                <a:spcPts val="2500"/>
              </a:lnSpc>
            </a:pPr>
            <a:endParaRPr lang="es-CO" sz="240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2500"/>
              </a:lnSpc>
            </a:pPr>
            <a:r>
              <a:rPr lang="es-CO" sz="2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CopilotClaude</a:t>
            </a:r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Excel, PowerPoint y Word ya está disponible de forma general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Claude para Outlook está en beta pública. </a:t>
            </a:r>
          </a:p>
          <a:p>
            <a:pPr>
              <a:lnSpc>
                <a:spcPts val="2500"/>
              </a:lnSpc>
            </a:pP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 más impresionante: Claude mantiene el contexto completo ENTRE aplicaciones; cambias un número y todos los archivos vinculados se actualizan automáticamente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6" name="WhatsApp Video 2026-05-12 at 10.54.34 AM (1)">
            <a:hlinkClick r:id="" action="ppaction://media"/>
            <a:extLst>
              <a:ext uri="{FF2B5EF4-FFF2-40B4-BE49-F238E27FC236}">
                <a16:creationId xmlns:a16="http://schemas.microsoft.com/office/drawing/2014/main" id="{17E96BAB-C81D-427E-BF9C-C59A207B14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47716" b="8258"/>
          <a:stretch>
            <a:fillRect/>
          </a:stretch>
        </p:blipFill>
        <p:spPr>
          <a:xfrm>
            <a:off x="-1" y="3135161"/>
            <a:ext cx="8772717" cy="4827739"/>
          </a:xfrm>
          <a:prstGeom prst="rect">
            <a:avLst/>
          </a:prstGeom>
          <a:effectLst>
            <a:glow rad="622300">
              <a:srgbClr val="E94E1B">
                <a:alpha val="19000"/>
              </a:srgbClr>
            </a:glo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D9E926-7A2E-93C5-7C31-2671F2E164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00" y="0"/>
            <a:ext cx="3067080" cy="30670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A170B-4615-1B00-E2FB-F42B192E1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375" y="8515650"/>
            <a:ext cx="2506683" cy="1771350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525B9E5C-099A-9364-9551-198D41197FDF}"/>
              </a:ext>
            </a:extLst>
          </p:cNvPr>
          <p:cNvSpPr txBox="1"/>
          <p:nvPr/>
        </p:nvSpPr>
        <p:spPr>
          <a:xfrm>
            <a:off x="2133600" y="377103"/>
            <a:ext cx="7469127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La IA </a:t>
            </a:r>
          </a:p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es </a:t>
            </a:r>
            <a:r>
              <a:rPr lang="en-US" sz="7081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una</a:t>
            </a:r>
            <a:r>
              <a:rPr lang="en-US" sz="7081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7081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realidad</a:t>
            </a:r>
            <a:endParaRPr lang="en-US" sz="7081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7B501F74-F703-28C1-FC3A-F8EA6310766A}"/>
              </a:ext>
            </a:extLst>
          </p:cNvPr>
          <p:cNvSpPr txBox="1"/>
          <p:nvPr/>
        </p:nvSpPr>
        <p:spPr>
          <a:xfrm>
            <a:off x="2153653" y="2451305"/>
            <a:ext cx="288928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endParaRPr lang="en-US" sz="3099">
              <a:solidFill>
                <a:srgbClr val="E94E1B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</p:spTree>
    <p:extLst>
      <p:ext uri="{BB962C8B-B14F-4D97-AF65-F5344CB8AC3E}">
        <p14:creationId xmlns:p14="http://schemas.microsoft.com/office/powerpoint/2010/main" val="401546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02637-C3D2-9E4E-A6D9-7566C196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E044482-ED68-5655-2352-BDF8E72B3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8A3B6991-1BC5-A732-BED2-A80561CCC3AB}"/>
              </a:ext>
            </a:extLst>
          </p:cNvPr>
          <p:cNvSpPr/>
          <p:nvPr/>
        </p:nvSpPr>
        <p:spPr>
          <a:xfrm>
            <a:off x="-3335359" y="3225424"/>
            <a:ext cx="20937559" cy="4862280"/>
          </a:xfrm>
          <a:prstGeom prst="roundRect">
            <a:avLst>
              <a:gd name="adj" fmla="val 50000"/>
            </a:avLst>
          </a:prstGeom>
          <a:solidFill>
            <a:schemeClr val="bg1">
              <a:alpha val="60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64B2970-A693-FA6E-9C30-181BE5874E68}"/>
              </a:ext>
            </a:extLst>
          </p:cNvPr>
          <p:cNvSpPr txBox="1"/>
          <p:nvPr/>
        </p:nvSpPr>
        <p:spPr>
          <a:xfrm>
            <a:off x="1" y="3135161"/>
            <a:ext cx="18288000" cy="615171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0208A78-7FB5-68BD-71FD-3B73E279484F}"/>
              </a:ext>
            </a:extLst>
          </p:cNvPr>
          <p:cNvSpPr txBox="1"/>
          <p:nvPr/>
        </p:nvSpPr>
        <p:spPr>
          <a:xfrm>
            <a:off x="2209800" y="621998"/>
            <a:ext cx="6626916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Sistemas </a:t>
            </a:r>
          </a:p>
          <a:p>
            <a:pPr algn="l">
              <a:lnSpc>
                <a:spcPts val="7931"/>
              </a:lnSpc>
            </a:pPr>
            <a:r>
              <a:rPr lang="en-US" sz="7081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de Workflow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1C02F12-CFD2-ABE1-D2C8-CA3AC432556F}"/>
              </a:ext>
            </a:extLst>
          </p:cNvPr>
          <p:cNvSpPr txBox="1"/>
          <p:nvPr/>
        </p:nvSpPr>
        <p:spPr>
          <a:xfrm>
            <a:off x="2209799" y="2712388"/>
            <a:ext cx="288928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err="1">
                <a:solidFill>
                  <a:srgbClr val="394562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endParaRPr lang="en-US" sz="3099">
              <a:solidFill>
                <a:srgbClr val="394562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4A0799A-B0B5-39A0-9415-C9222DF3059A}"/>
              </a:ext>
            </a:extLst>
          </p:cNvPr>
          <p:cNvSpPr txBox="1"/>
          <p:nvPr/>
        </p:nvSpPr>
        <p:spPr>
          <a:xfrm>
            <a:off x="9144000" y="3426181"/>
            <a:ext cx="7162800" cy="419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Ahora cualquiera puede convertirse en desarrollador de videojuegos</a:t>
            </a:r>
          </a:p>
          <a:p>
            <a:pPr>
              <a:lnSpc>
                <a:spcPts val="3359"/>
              </a:lnSpc>
            </a:pPr>
            <a:endParaRPr lang="es-CO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2500"/>
              </a:lnSpc>
            </a:pPr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Unity Al ya está en beta abierta para Unity 6 o superior. 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agente integrado conoce tus escenas,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assets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código, y puede generar scripts, convertir diseños de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Figma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en UI, crear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assets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revertir sus propios cambios. </a:t>
            </a:r>
          </a:p>
          <a:p>
            <a:pPr>
              <a:lnSpc>
                <a:spcPts val="2500"/>
              </a:lnSpc>
            </a:pPr>
            <a:endParaRPr lang="es-CO" sz="2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>
              <a:lnSpc>
                <a:spcPts val="2500"/>
              </a:lnSpc>
            </a:pPr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¿Prefieres Claude o GPT?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También puedes conectarlos mediante Al Gateway o servidor MCP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5" name="WhatsApp Video 2026-05-12 at 10.54.34 AM (2)">
            <a:hlinkClick r:id="" action="ppaction://media"/>
            <a:extLst>
              <a:ext uri="{FF2B5EF4-FFF2-40B4-BE49-F238E27FC236}">
                <a16:creationId xmlns:a16="http://schemas.microsoft.com/office/drawing/2014/main" id="{505E808B-F088-67AA-26A9-ABC08355AD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47169" b="7379"/>
          <a:stretch>
            <a:fillRect/>
          </a:stretch>
        </p:blipFill>
        <p:spPr>
          <a:xfrm>
            <a:off x="12032" y="3251491"/>
            <a:ext cx="8512176" cy="4836212"/>
          </a:xfrm>
          <a:prstGeom prst="rect">
            <a:avLst/>
          </a:prstGeom>
          <a:effectLst>
            <a:glow rad="419100">
              <a:schemeClr val="accent1">
                <a:satMod val="175000"/>
                <a:alpha val="23000"/>
              </a:schemeClr>
            </a:glo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55BEC38-996B-D8ED-1493-07271A27D9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375" y="8515650"/>
            <a:ext cx="2506683" cy="17713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E27611F-E364-8A79-E7B8-32436BB702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7" b="4074"/>
          <a:stretch>
            <a:fillRect/>
          </a:stretch>
        </p:blipFill>
        <p:spPr>
          <a:xfrm>
            <a:off x="-2314700" y="0"/>
            <a:ext cx="4518483" cy="36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8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68D45A8-6AEE-C3D5-2720-6E3B03D50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010400" y="3649735"/>
            <a:ext cx="15562129" cy="298753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8241607" y="3978711"/>
            <a:ext cx="8002227" cy="2672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CO" sz="6600" b="1" noProof="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¿Y que hay para </a:t>
            </a:r>
          </a:p>
          <a:p>
            <a:pPr algn="l"/>
            <a:r>
              <a:rPr lang="es-CO" sz="6600" b="1" noProof="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educación?</a:t>
            </a:r>
          </a:p>
          <a:p>
            <a:pPr algn="l">
              <a:lnSpc>
                <a:spcPts val="4596"/>
              </a:lnSpc>
            </a:pPr>
            <a:endParaRPr lang="es-CO" sz="6600" b="1" noProof="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D7264FB-F930-E0B9-B7B2-07B165B23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375" y="8515650"/>
            <a:ext cx="2506683" cy="17713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44221DB-366B-37A6-FD8F-85C0C3E13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33"/>
          <a:stretch>
            <a:fillRect/>
          </a:stretch>
        </p:blipFill>
        <p:spPr>
          <a:xfrm>
            <a:off x="-215076" y="-420418"/>
            <a:ext cx="9359076" cy="107074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2BE5636-F361-DD4D-11D7-ED50F56B8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91"/>
          <a:stretch>
            <a:fillRect/>
          </a:stretch>
        </p:blipFill>
        <p:spPr>
          <a:xfrm rot="10800000">
            <a:off x="0" y="8001945"/>
            <a:ext cx="10363200" cy="229724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A6F7014-35F4-9BCD-C1A0-39EB6F8062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7" b="4074"/>
          <a:stretch>
            <a:fillRect/>
          </a:stretch>
        </p:blipFill>
        <p:spPr>
          <a:xfrm>
            <a:off x="15230106" y="2914264"/>
            <a:ext cx="6115787" cy="49192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D6494-D5AC-BEBE-E9C5-F61BFD067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E8CE39FC-52E1-833B-6F45-97CB064A9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935CEB7-3669-BF5C-EBF1-C4D7D10C95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1178364">
            <a:off x="-225136" y="2479957"/>
            <a:ext cx="18741797" cy="6132536"/>
          </a:xfrm>
          <a:prstGeom prst="rect">
            <a:avLst/>
          </a:prstGeom>
        </p:spPr>
      </p:pic>
      <p:sp>
        <p:nvSpPr>
          <p:cNvPr id="29" name="TextBox 4">
            <a:extLst>
              <a:ext uri="{FF2B5EF4-FFF2-40B4-BE49-F238E27FC236}">
                <a16:creationId xmlns:a16="http://schemas.microsoft.com/office/drawing/2014/main" id="{B7B78F01-96F4-60E8-C327-EBC8E6322C89}"/>
              </a:ext>
            </a:extLst>
          </p:cNvPr>
          <p:cNvSpPr txBox="1"/>
          <p:nvPr/>
        </p:nvSpPr>
        <p:spPr>
          <a:xfrm>
            <a:off x="-4419600" y="181763"/>
            <a:ext cx="15562129" cy="1798565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28E7E235-C292-7174-ABB6-06B86060D3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9379">
            <a:off x="-7415635" y="-622592"/>
            <a:ext cx="14496675" cy="8154380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A84E479E-8848-5AFD-A59A-96B0B5B76140}"/>
              </a:ext>
            </a:extLst>
          </p:cNvPr>
          <p:cNvSpPr txBox="1"/>
          <p:nvPr/>
        </p:nvSpPr>
        <p:spPr>
          <a:xfrm>
            <a:off x="2867012" y="351381"/>
            <a:ext cx="7635656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5400" b="1" err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Comprendamos</a:t>
            </a:r>
            <a:r>
              <a:rPr lang="en-US" sz="5400" b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 la IA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F1B4427-2703-FD88-6D09-0B70CD966D0D}"/>
              </a:ext>
            </a:extLst>
          </p:cNvPr>
          <p:cNvSpPr txBox="1"/>
          <p:nvPr/>
        </p:nvSpPr>
        <p:spPr>
          <a:xfrm>
            <a:off x="2875032" y="1432427"/>
            <a:ext cx="288928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b="1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endParaRPr lang="en-US" sz="3099" b="1">
              <a:solidFill>
                <a:srgbClr val="E94E1B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12FACA5-5353-4EEA-2079-61C60A7FC50B}"/>
              </a:ext>
            </a:extLst>
          </p:cNvPr>
          <p:cNvSpPr/>
          <p:nvPr/>
        </p:nvSpPr>
        <p:spPr>
          <a:xfrm rot="16200000">
            <a:off x="3163527" y="3641269"/>
            <a:ext cx="6891611" cy="506344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456FAA2-9CE2-4B98-C7A8-83887A65BFB7}"/>
              </a:ext>
            </a:extLst>
          </p:cNvPr>
          <p:cNvSpPr txBox="1"/>
          <p:nvPr/>
        </p:nvSpPr>
        <p:spPr>
          <a:xfrm>
            <a:off x="4549350" y="4154248"/>
            <a:ext cx="4192154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Sociedad de la </a:t>
            </a:r>
            <a:r>
              <a:rPr lang="en-US" sz="36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información</a:t>
            </a:r>
            <a:endParaRPr lang="en-US" sz="3600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2DD84A0D-149E-AA16-719B-8F5C9EDCB6DA}"/>
              </a:ext>
            </a:extLst>
          </p:cNvPr>
          <p:cNvSpPr txBox="1"/>
          <p:nvPr/>
        </p:nvSpPr>
        <p:spPr>
          <a:xfrm>
            <a:off x="4513255" y="5829300"/>
            <a:ext cx="4343400" cy="2143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 centra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capacidad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técnica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distribuir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datos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forma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masiva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mediante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infraestructuras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digitales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F33B52A-6715-E26B-098B-1322FCB8382B}"/>
              </a:ext>
            </a:extLst>
          </p:cNvPr>
          <p:cNvSpPr/>
          <p:nvPr/>
        </p:nvSpPr>
        <p:spPr>
          <a:xfrm rot="16200000">
            <a:off x="9507629" y="2366372"/>
            <a:ext cx="6891610" cy="506344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EFE1CC6-B6CC-7AC5-2654-0A7F0ED2886B}"/>
              </a:ext>
            </a:extLst>
          </p:cNvPr>
          <p:cNvSpPr txBox="1"/>
          <p:nvPr/>
        </p:nvSpPr>
        <p:spPr>
          <a:xfrm>
            <a:off x="10695589" y="2892617"/>
            <a:ext cx="4499648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Sociedades del </a:t>
            </a:r>
            <a:r>
              <a:rPr lang="en-US" sz="36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conocimiento</a:t>
            </a:r>
            <a:endParaRPr lang="en-US" sz="3600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B3E2FF2-DC66-300B-C053-9F308FB74B71}"/>
              </a:ext>
            </a:extLst>
          </p:cNvPr>
          <p:cNvSpPr txBox="1"/>
          <p:nvPr/>
        </p:nvSpPr>
        <p:spPr>
          <a:xfrm>
            <a:off x="10695589" y="4500233"/>
            <a:ext cx="4499648" cy="215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Apropiación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crítica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datos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generar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saberes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promuevan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desarrollo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humano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autonomía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transformación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social.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7A2B3187-2E67-E167-81FA-901449813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b="42431"/>
          <a:stretch>
            <a:fillRect/>
          </a:stretch>
        </p:blipFill>
        <p:spPr>
          <a:xfrm>
            <a:off x="13305511" y="0"/>
            <a:ext cx="4982488" cy="3138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B068C5B-6C5E-DD30-AD48-6C26CBE56D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98" y="8567076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1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A7B4A3EB-EEC1-5CF8-86D6-70619D293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E6E738D-D5E9-2A8F-F580-D044CFE93E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>
            <a:off x="-225136" y="2479957"/>
            <a:ext cx="18741797" cy="6132536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92EE9444-8038-DDF2-D082-CBDD818CDDAE}"/>
              </a:ext>
            </a:extLst>
          </p:cNvPr>
          <p:cNvSpPr txBox="1"/>
          <p:nvPr/>
        </p:nvSpPr>
        <p:spPr>
          <a:xfrm>
            <a:off x="-4419600" y="181763"/>
            <a:ext cx="15562129" cy="1798565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2F93D0FE-C73B-DF37-2F72-3E7F55717B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9379">
            <a:off x="-7415635" y="-622592"/>
            <a:ext cx="14496675" cy="815438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21637C9-513C-AFEA-D6C8-2A41B4F77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b="42431"/>
          <a:stretch>
            <a:fillRect/>
          </a:stretch>
        </p:blipFill>
        <p:spPr>
          <a:xfrm>
            <a:off x="13305511" y="0"/>
            <a:ext cx="4982488" cy="3138919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EA75067-8C69-2234-3790-1CC14E0EDB8F}"/>
              </a:ext>
            </a:extLst>
          </p:cNvPr>
          <p:cNvSpPr/>
          <p:nvPr/>
        </p:nvSpPr>
        <p:spPr>
          <a:xfrm rot="16200000">
            <a:off x="2555183" y="4117094"/>
            <a:ext cx="5644602" cy="44928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136B0249-BAC9-CFB0-4098-F5C6AF0AAC3F}"/>
              </a:ext>
            </a:extLst>
          </p:cNvPr>
          <p:cNvSpPr/>
          <p:nvPr/>
        </p:nvSpPr>
        <p:spPr>
          <a:xfrm rot="16200000">
            <a:off x="8284087" y="3079823"/>
            <a:ext cx="7334713" cy="56148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D9D6E27A-1AB8-543D-5583-3F071E9B6380}"/>
              </a:ext>
            </a:extLst>
          </p:cNvPr>
          <p:cNvSpPr txBox="1"/>
          <p:nvPr/>
        </p:nvSpPr>
        <p:spPr>
          <a:xfrm>
            <a:off x="2867012" y="158486"/>
            <a:ext cx="7877188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Comprendamos</a:t>
            </a:r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la 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67012" y="1276064"/>
            <a:ext cx="406085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b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¿Uso o </a:t>
            </a:r>
            <a:r>
              <a:rPr lang="en-US" sz="3099" b="1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aplicación</a:t>
            </a:r>
            <a:r>
              <a:rPr lang="en-US" sz="3099" b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37898" y="4456229"/>
            <a:ext cx="1426591" cy="546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Uso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96680" y="3034911"/>
            <a:ext cx="2709525" cy="546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Aplicación</a:t>
            </a:r>
            <a:endParaRPr lang="en-US" sz="3600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898106" y="5886043"/>
            <a:ext cx="3217991" cy="2143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Designa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ejecución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operativa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del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algoritmo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resolver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tareas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fácticas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aisladas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80116" y="4002290"/>
            <a:ext cx="4397283" cy="4323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aplicación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exige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integrar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metodológicamente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sistema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un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marco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procedimental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estructurado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subordinando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capacidad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procesamiento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resolución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problemas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sistémicos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dentro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un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dominio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disciplinar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 rigor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propósito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definido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7C563B2-3E05-0BC2-7C03-22A60AB725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98" y="8567076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B6B704D2-BC9C-F7CA-8697-091E46295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90B7E48-B824-7120-E47D-E4D4E311D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57298">
            <a:off x="-226899" y="3424239"/>
            <a:ext cx="18741797" cy="6132536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60433A2D-EADA-2862-8732-6BFC9706FE4A}"/>
              </a:ext>
            </a:extLst>
          </p:cNvPr>
          <p:cNvSpPr txBox="1"/>
          <p:nvPr/>
        </p:nvSpPr>
        <p:spPr>
          <a:xfrm>
            <a:off x="-4419600" y="181763"/>
            <a:ext cx="15562129" cy="1798565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3F17E1DC-28A1-63BB-4683-DF6D09FD8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9379">
            <a:off x="-7415635" y="-622592"/>
            <a:ext cx="14496675" cy="815438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A2D7B6A-1010-0A89-F2B0-C1445DAC9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b="42431"/>
          <a:stretch>
            <a:fillRect/>
          </a:stretch>
        </p:blipFill>
        <p:spPr>
          <a:xfrm>
            <a:off x="13305511" y="0"/>
            <a:ext cx="4982488" cy="3138919"/>
          </a:xfrm>
          <a:prstGeom prst="rect">
            <a:avLst/>
          </a:prstGeom>
        </p:spPr>
      </p:pic>
      <p:sp>
        <p:nvSpPr>
          <p:cNvPr id="23" name="TextBox 11">
            <a:extLst>
              <a:ext uri="{FF2B5EF4-FFF2-40B4-BE49-F238E27FC236}">
                <a16:creationId xmlns:a16="http://schemas.microsoft.com/office/drawing/2014/main" id="{254D4797-3186-3BBA-7931-99FC5AF8C914}"/>
              </a:ext>
            </a:extLst>
          </p:cNvPr>
          <p:cNvSpPr txBox="1"/>
          <p:nvPr/>
        </p:nvSpPr>
        <p:spPr>
          <a:xfrm>
            <a:off x="2867012" y="158486"/>
            <a:ext cx="10438498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5400" b="1" err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Comprendamos</a:t>
            </a:r>
            <a:r>
              <a:rPr lang="en-US" sz="5400" b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 la IA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5F8E4633-7E02-D177-7FD9-405686DD0AFF}"/>
              </a:ext>
            </a:extLst>
          </p:cNvPr>
          <p:cNvSpPr txBox="1"/>
          <p:nvPr/>
        </p:nvSpPr>
        <p:spPr>
          <a:xfrm>
            <a:off x="2867012" y="1191350"/>
            <a:ext cx="406085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b="1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Brechas</a:t>
            </a:r>
            <a:endParaRPr lang="en-US" sz="3099" b="1">
              <a:solidFill>
                <a:srgbClr val="E94E1B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FFB887F9-E6D3-DE74-9C0B-AF58194FB31A}"/>
              </a:ext>
            </a:extLst>
          </p:cNvPr>
          <p:cNvSpPr/>
          <p:nvPr/>
        </p:nvSpPr>
        <p:spPr>
          <a:xfrm rot="16200000">
            <a:off x="3490454" y="3915604"/>
            <a:ext cx="5410202" cy="41615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435F59BD-DF41-F9F3-65FB-1235EDBBB45C}"/>
              </a:ext>
            </a:extLst>
          </p:cNvPr>
          <p:cNvSpPr/>
          <p:nvPr/>
        </p:nvSpPr>
        <p:spPr>
          <a:xfrm rot="16200000">
            <a:off x="9974158" y="3666658"/>
            <a:ext cx="6891611" cy="52604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TextBox 13"/>
          <p:cNvSpPr txBox="1"/>
          <p:nvPr/>
        </p:nvSpPr>
        <p:spPr>
          <a:xfrm>
            <a:off x="4099477" y="3998339"/>
            <a:ext cx="4192154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Brecha </a:t>
            </a:r>
          </a:p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Digital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04567" y="5427199"/>
            <a:ext cx="3581974" cy="2143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brecha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digital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refiere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desigualdad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acceso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físico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conectividad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las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tecnologías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70139" y="3697853"/>
            <a:ext cx="4499648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Brecha </a:t>
            </a:r>
          </a:p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36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Cognitiva</a:t>
            </a:r>
            <a:endParaRPr lang="en-US" sz="3600" b="1">
              <a:solidFill>
                <a:srgbClr val="E94E1B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3100" y="5095902"/>
            <a:ext cx="4273727" cy="3451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Reside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disparidad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capacidades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comprender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aplicar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dicha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información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manera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crítica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Mientras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primera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es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infraestructura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segunda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es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formación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pensamiento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crítico</a:t>
            </a: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B6240B6-5467-DD35-4452-0C5C2DC55B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98" y="8567076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74CB62B8-F659-0C0E-9F34-A5870E1EA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E3ACCE9-3AD1-A752-4E4B-2745290A81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0621299">
            <a:off x="-923099" y="1992046"/>
            <a:ext cx="19676318" cy="6132536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F4CCE0F0-275B-4CC4-3E2E-0F2ACCB7676D}"/>
              </a:ext>
            </a:extLst>
          </p:cNvPr>
          <p:cNvSpPr txBox="1"/>
          <p:nvPr/>
        </p:nvSpPr>
        <p:spPr>
          <a:xfrm>
            <a:off x="-4419600" y="181763"/>
            <a:ext cx="15562129" cy="1798565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14074B61-578B-21EF-9F71-126A7483F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9379">
            <a:off x="-7415635" y="-622592"/>
            <a:ext cx="14496675" cy="8154380"/>
          </a:xfrm>
          <a:prstGeom prst="rect">
            <a:avLst/>
          </a:prstGeom>
        </p:spPr>
      </p:pic>
      <p:sp>
        <p:nvSpPr>
          <p:cNvPr id="29" name="TextBox 11">
            <a:extLst>
              <a:ext uri="{FF2B5EF4-FFF2-40B4-BE49-F238E27FC236}">
                <a16:creationId xmlns:a16="http://schemas.microsoft.com/office/drawing/2014/main" id="{545C0DAF-1B7D-C6BB-F254-68A55F68ECED}"/>
              </a:ext>
            </a:extLst>
          </p:cNvPr>
          <p:cNvSpPr txBox="1"/>
          <p:nvPr/>
        </p:nvSpPr>
        <p:spPr>
          <a:xfrm>
            <a:off x="2867012" y="158486"/>
            <a:ext cx="10438498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5400" b="1" err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Comprendamos</a:t>
            </a:r>
            <a:r>
              <a:rPr lang="en-US" sz="5400" b="1">
                <a:solidFill>
                  <a:srgbClr val="394562"/>
                </a:solidFill>
                <a:latin typeface="Montserrat "/>
                <a:ea typeface="Telegraf Bold"/>
                <a:cs typeface="Telegraf Bold"/>
                <a:sym typeface="Telegraf Bold"/>
              </a:rPr>
              <a:t> la IA</a:t>
            </a: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44E23900-E64A-8561-0B88-A4C9CADD1D9F}"/>
              </a:ext>
            </a:extLst>
          </p:cNvPr>
          <p:cNvSpPr txBox="1"/>
          <p:nvPr/>
        </p:nvSpPr>
        <p:spPr>
          <a:xfrm>
            <a:off x="2867012" y="1191350"/>
            <a:ext cx="406085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3099" b="1" err="1">
                <a:solidFill>
                  <a:srgbClr val="E94E1B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Resultado</a:t>
            </a:r>
            <a:endParaRPr lang="en-US" sz="3099" b="1">
              <a:solidFill>
                <a:srgbClr val="E94E1B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B7600DD3-7742-552C-BED9-06A39451561F}"/>
              </a:ext>
            </a:extLst>
          </p:cNvPr>
          <p:cNvSpPr/>
          <p:nvPr/>
        </p:nvSpPr>
        <p:spPr>
          <a:xfrm rot="16200000">
            <a:off x="1499753" y="5031883"/>
            <a:ext cx="5410202" cy="41615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09D2EF82-B4FF-540C-D8A6-D9338DF4415C}"/>
              </a:ext>
            </a:extLst>
          </p:cNvPr>
          <p:cNvSpPr/>
          <p:nvPr/>
        </p:nvSpPr>
        <p:spPr>
          <a:xfrm rot="16200000">
            <a:off x="6690854" y="3939044"/>
            <a:ext cx="5410202" cy="41615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DA358826-A5D2-2714-7E9E-35B3C89C5681}"/>
              </a:ext>
            </a:extLst>
          </p:cNvPr>
          <p:cNvSpPr/>
          <p:nvPr/>
        </p:nvSpPr>
        <p:spPr>
          <a:xfrm rot="16200000">
            <a:off x="11720054" y="2110244"/>
            <a:ext cx="5410202" cy="41615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extBox 14"/>
          <p:cNvSpPr txBox="1"/>
          <p:nvPr/>
        </p:nvSpPr>
        <p:spPr>
          <a:xfrm>
            <a:off x="3021248" y="5110656"/>
            <a:ext cx="2375147" cy="43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Consumo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04324" y="4267784"/>
            <a:ext cx="2375147" cy="43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Invención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152608" y="2274567"/>
            <a:ext cx="2549933" cy="43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Innovación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780223" y="6052397"/>
            <a:ext cx="2857196" cy="2745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trasciende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satisfacción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necesidades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básicas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convertirse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un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acto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construcción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identitaria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En 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sociedad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actual, se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consumen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signos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experiencias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otorgan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pertenencia</a:t>
            </a:r>
            <a:endParaRPr lang="en-US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964148" y="5520027"/>
            <a:ext cx="2855499" cy="218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 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creación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un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producto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inexistente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hasta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momento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generalmente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derivada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investigación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técnica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científica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85848" y="3526810"/>
            <a:ext cx="2883453" cy="249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ocurre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cuando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dicho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invento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se introduce con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éxito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mercado o 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sociedad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resolviendo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necesidades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específicas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generando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valor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económico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utilidad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verificable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4A69B23C-4864-59A7-A121-15859D4B8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b="42431"/>
          <a:stretch>
            <a:fillRect/>
          </a:stretch>
        </p:blipFill>
        <p:spPr>
          <a:xfrm>
            <a:off x="13305512" y="-38100"/>
            <a:ext cx="4982488" cy="31389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194C7F-FFEC-1DA8-D1F5-1AFF1126B3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98" y="8567076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12EDF-D3E1-E2CB-410C-EB6BA391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B74474E-5A53-3AE2-0903-2777F83BC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DFAD668A-D886-C1C2-4746-9BC4C95449C0}"/>
              </a:ext>
            </a:extLst>
          </p:cNvPr>
          <p:cNvGrpSpPr/>
          <p:nvPr/>
        </p:nvGrpSpPr>
        <p:grpSpPr>
          <a:xfrm>
            <a:off x="5562600" y="3216009"/>
            <a:ext cx="18457729" cy="4495265"/>
            <a:chOff x="0" y="-95250"/>
            <a:chExt cx="4861295" cy="118393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1BC7EC-19A4-7990-0F62-C5EE6CA29AB1}"/>
                </a:ext>
              </a:extLst>
            </p:cNvPr>
            <p:cNvSpPr/>
            <p:nvPr/>
          </p:nvSpPr>
          <p:spPr>
            <a:xfrm>
              <a:off x="0" y="0"/>
              <a:ext cx="4861295" cy="1088688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62000"/>
              </a:scheme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8E83A50-90DA-7D57-E04A-66A53301A55E}"/>
                </a:ext>
              </a:extLst>
            </p:cNvPr>
            <p:cNvSpPr txBox="1"/>
            <p:nvPr/>
          </p:nvSpPr>
          <p:spPr>
            <a:xfrm>
              <a:off x="0" y="-95250"/>
              <a:ext cx="3978253" cy="1183938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2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2A851D49-13B1-3F25-BB11-4A433D43A1C4}"/>
              </a:ext>
            </a:extLst>
          </p:cNvPr>
          <p:cNvSpPr txBox="1"/>
          <p:nvPr/>
        </p:nvSpPr>
        <p:spPr>
          <a:xfrm>
            <a:off x="8305800" y="4305300"/>
            <a:ext cx="10691281" cy="3416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CO" sz="8800" b="1" noProof="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Taller </a:t>
            </a:r>
          </a:p>
          <a:p>
            <a:r>
              <a:rPr lang="es-CO" sz="8800" b="1" noProof="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autodiagnóstico</a:t>
            </a:r>
          </a:p>
          <a:p>
            <a:pPr>
              <a:lnSpc>
                <a:spcPts val="4596"/>
              </a:lnSpc>
            </a:pPr>
            <a:endParaRPr lang="es-CO" sz="8800" b="1" noProof="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6C4E8F-5395-9ED8-BD8E-6266D0DB0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8408433" cy="103910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2F5924-1C4D-A5A2-EFA6-126DC2C82D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857" y="8619729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90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31D815A-0EE4-F5BB-7C28-88C7BCD0D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1" name="Freeform 3">
            <a:extLst>
              <a:ext uri="{FF2B5EF4-FFF2-40B4-BE49-F238E27FC236}">
                <a16:creationId xmlns:a16="http://schemas.microsoft.com/office/drawing/2014/main" id="{079AF8E4-533F-4D59-26B3-BBB59A879F0B}"/>
              </a:ext>
            </a:extLst>
          </p:cNvPr>
          <p:cNvSpPr/>
          <p:nvPr/>
        </p:nvSpPr>
        <p:spPr>
          <a:xfrm>
            <a:off x="4709032" y="2193689"/>
            <a:ext cx="11527635" cy="1286683"/>
          </a:xfrm>
          <a:prstGeom prst="roundRect">
            <a:avLst>
              <a:gd name="adj" fmla="val 50000"/>
            </a:avLst>
          </a:prstGeom>
          <a:solidFill>
            <a:schemeClr val="bg1">
              <a:alpha val="62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53" name="Freeform 3">
            <a:extLst>
              <a:ext uri="{FF2B5EF4-FFF2-40B4-BE49-F238E27FC236}">
                <a16:creationId xmlns:a16="http://schemas.microsoft.com/office/drawing/2014/main" id="{06239D10-4C03-1C94-DC81-A1A74B38D30C}"/>
              </a:ext>
            </a:extLst>
          </p:cNvPr>
          <p:cNvSpPr/>
          <p:nvPr/>
        </p:nvSpPr>
        <p:spPr>
          <a:xfrm>
            <a:off x="4709032" y="3825536"/>
            <a:ext cx="11527635" cy="1286683"/>
          </a:xfrm>
          <a:prstGeom prst="roundRect">
            <a:avLst>
              <a:gd name="adj" fmla="val 50000"/>
            </a:avLst>
          </a:prstGeom>
          <a:solidFill>
            <a:schemeClr val="bg1">
              <a:alpha val="62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54" name="Freeform 3">
            <a:extLst>
              <a:ext uri="{FF2B5EF4-FFF2-40B4-BE49-F238E27FC236}">
                <a16:creationId xmlns:a16="http://schemas.microsoft.com/office/drawing/2014/main" id="{1E7209E6-E964-FF26-A16B-B73B9080F9C7}"/>
              </a:ext>
            </a:extLst>
          </p:cNvPr>
          <p:cNvSpPr/>
          <p:nvPr/>
        </p:nvSpPr>
        <p:spPr>
          <a:xfrm>
            <a:off x="4709032" y="5457383"/>
            <a:ext cx="11527635" cy="1286683"/>
          </a:xfrm>
          <a:prstGeom prst="roundRect">
            <a:avLst>
              <a:gd name="adj" fmla="val 50000"/>
            </a:avLst>
          </a:prstGeom>
          <a:solidFill>
            <a:schemeClr val="bg1">
              <a:alpha val="62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55" name="Freeform 3">
            <a:extLst>
              <a:ext uri="{FF2B5EF4-FFF2-40B4-BE49-F238E27FC236}">
                <a16:creationId xmlns:a16="http://schemas.microsoft.com/office/drawing/2014/main" id="{884B7B8A-60B2-CD98-6861-7C3F3A649FBB}"/>
              </a:ext>
            </a:extLst>
          </p:cNvPr>
          <p:cNvSpPr/>
          <p:nvPr/>
        </p:nvSpPr>
        <p:spPr>
          <a:xfrm>
            <a:off x="4709032" y="7089230"/>
            <a:ext cx="11527635" cy="1286683"/>
          </a:xfrm>
          <a:prstGeom prst="roundRect">
            <a:avLst>
              <a:gd name="adj" fmla="val 50000"/>
            </a:avLst>
          </a:prstGeom>
          <a:solidFill>
            <a:schemeClr val="bg1">
              <a:alpha val="62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56" name="Freeform 3">
            <a:extLst>
              <a:ext uri="{FF2B5EF4-FFF2-40B4-BE49-F238E27FC236}">
                <a16:creationId xmlns:a16="http://schemas.microsoft.com/office/drawing/2014/main" id="{2EC65819-6313-0BDC-ACB0-E423C47A7810}"/>
              </a:ext>
            </a:extLst>
          </p:cNvPr>
          <p:cNvSpPr/>
          <p:nvPr/>
        </p:nvSpPr>
        <p:spPr>
          <a:xfrm>
            <a:off x="4709032" y="8721078"/>
            <a:ext cx="11527635" cy="1286683"/>
          </a:xfrm>
          <a:prstGeom prst="roundRect">
            <a:avLst>
              <a:gd name="adj" fmla="val 50000"/>
            </a:avLst>
          </a:prstGeom>
          <a:solidFill>
            <a:schemeClr val="bg1">
              <a:alpha val="62000"/>
            </a:schemeClr>
          </a:solidFill>
        </p:spPr>
        <p:txBody>
          <a:bodyPr/>
          <a:lstStyle/>
          <a:p>
            <a:endParaRPr lang="es-CO"/>
          </a:p>
        </p:txBody>
      </p:sp>
      <p:sp>
        <p:nvSpPr>
          <p:cNvPr id="25" name="TextBox 25"/>
          <p:cNvSpPr txBox="1"/>
          <p:nvPr/>
        </p:nvSpPr>
        <p:spPr>
          <a:xfrm>
            <a:off x="533400" y="559986"/>
            <a:ext cx="4377900" cy="1821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363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Objetivos</a:t>
            </a:r>
            <a:r>
              <a:rPr lang="en-US" sz="6363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</a:p>
          <a:p>
            <a:pPr algn="l">
              <a:lnSpc>
                <a:spcPts val="7127"/>
              </a:lnSpc>
            </a:pPr>
            <a:r>
              <a:rPr lang="en-US" sz="6363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del taller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290095" y="2400300"/>
            <a:ext cx="9845762" cy="84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Promover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una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reflexión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estratégica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situada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sobre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adopción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la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inteligencia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artificial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  <a:endParaRPr lang="en-US" sz="275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290095" y="4000500"/>
            <a:ext cx="9845762" cy="845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Identificar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decisiones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clave(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pedagógicas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organizativas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tecnológicas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éticas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)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asociadas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cada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nivel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  <a:endParaRPr lang="en-US" sz="275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6290095" y="5669227"/>
            <a:ext cx="8936012" cy="84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Facilitar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un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proceso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autoevaluación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priorizar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retos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definir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próximos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pasos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realistas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93140" y="2605228"/>
            <a:ext cx="716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193140" y="4229100"/>
            <a:ext cx="716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93140" y="5926683"/>
            <a:ext cx="716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264188" y="7366811"/>
            <a:ext cx="9737811" cy="845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Comprender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distintos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niveles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madurez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institucional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uso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IA 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partir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un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marco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claro y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compartido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193140" y="7581900"/>
            <a:ext cx="716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04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264188" y="8953500"/>
            <a:ext cx="8936012" cy="845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Analizar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usos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concretos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la IA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perfiles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como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docentes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75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estudiantes</a:t>
            </a:r>
            <a:r>
              <a:rPr lang="en-US" sz="275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193140" y="9158428"/>
            <a:ext cx="716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05</a:t>
            </a: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8646380A-4A0C-0A0C-F931-13EA48E99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857" y="8619729"/>
            <a:ext cx="2506683" cy="1771350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07902C43-CF3E-921F-DFC9-C28D36F97A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7" b="4074"/>
          <a:stretch>
            <a:fillRect/>
          </a:stretch>
        </p:blipFill>
        <p:spPr>
          <a:xfrm>
            <a:off x="-1501645" y="2480990"/>
            <a:ext cx="5729075" cy="460816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94AF92A-9F08-ADA1-4FF9-3714ABC6C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38200" y="1753544"/>
            <a:ext cx="11105694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15"/>
              </a:lnSpc>
            </a:pPr>
            <a:r>
              <a:rPr lang="en-US" sz="6263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 Marco para </a:t>
            </a:r>
            <a:r>
              <a:rPr lang="en-US" sz="6263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Navegar</a:t>
            </a:r>
            <a:r>
              <a:rPr lang="en-US" sz="6263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</a:p>
          <a:p>
            <a:pPr algn="l">
              <a:lnSpc>
                <a:spcPts val="7015"/>
              </a:lnSpc>
            </a:pPr>
            <a:r>
              <a:rPr lang="en-US" sz="6263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</a:t>
            </a:r>
            <a:r>
              <a:rPr lang="en-US" sz="6263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Adopción</a:t>
            </a:r>
            <a:r>
              <a:rPr lang="en-US" sz="6263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IA</a:t>
            </a:r>
          </a:p>
          <a:p>
            <a:pPr algn="l">
              <a:lnSpc>
                <a:spcPts val="7015"/>
              </a:lnSpc>
            </a:pPr>
            <a:endParaRPr lang="en-US" sz="6263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89F1543-AF5B-E3DA-E568-3703BFD30E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38" y="8364814"/>
            <a:ext cx="2506683" cy="17713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1C5929-BE85-C3E8-5F8C-F4BC1CF6E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1" t="20741" r="37919" b="11528"/>
          <a:stretch>
            <a:fillRect/>
          </a:stretch>
        </p:blipFill>
        <p:spPr>
          <a:xfrm>
            <a:off x="6909485" y="4875928"/>
            <a:ext cx="5684734" cy="4812976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8E9B0FBD-646A-1C74-001E-772D76A208C9}"/>
              </a:ext>
            </a:extLst>
          </p:cNvPr>
          <p:cNvSpPr txBox="1"/>
          <p:nvPr/>
        </p:nvSpPr>
        <p:spPr>
          <a:xfrm>
            <a:off x="2017071" y="6248197"/>
            <a:ext cx="413918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*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Incluye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*: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Políticas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nacionales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/locales, redes de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colaboración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alianzas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externas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acceso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a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recursos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confiables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8200" y="3712255"/>
            <a:ext cx="95250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00"/>
              </a:lnSpc>
              <a:spcBef>
                <a:spcPct val="0"/>
              </a:spcBef>
            </a:pP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Presentamos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una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herramienta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autodiagnóstico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para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construir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un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lenguaje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común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reconocer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avances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y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visibilizar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desafíos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la </a:t>
            </a:r>
            <a:r>
              <a:rPr lang="en-US" sz="2187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integración</a:t>
            </a:r>
            <a:r>
              <a:rPr lang="en-US" sz="2187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la IA.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656E7A70-B16F-CCEB-18D2-DFA9A4F68577}"/>
              </a:ext>
            </a:extLst>
          </p:cNvPr>
          <p:cNvSpPr txBox="1"/>
          <p:nvPr/>
        </p:nvSpPr>
        <p:spPr>
          <a:xfrm>
            <a:off x="13553741" y="6475965"/>
            <a:ext cx="4297416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*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Incluye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*: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Políticas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internas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formación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docente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integración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el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Proyecto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educativo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,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criterios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seguridad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y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ética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25D6E3F3-2801-8560-0063-6F865594DE84}"/>
              </a:ext>
            </a:extLst>
          </p:cNvPr>
          <p:cNvSpPr txBox="1"/>
          <p:nvPr/>
        </p:nvSpPr>
        <p:spPr>
          <a:xfrm>
            <a:off x="1992652" y="7501887"/>
            <a:ext cx="413918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00"/>
              </a:lnSpc>
              <a:spcBef>
                <a:spcPct val="0"/>
              </a:spcBef>
            </a:pP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Madurez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la IA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el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Ecosistema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Educativo</a:t>
            </a:r>
            <a:endParaRPr lang="en-US" sz="2400" b="1">
              <a:solidFill>
                <a:srgbClr val="E94E1B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C27EF41B-7C10-E728-997A-0060765EA98A}"/>
              </a:ext>
            </a:extLst>
          </p:cNvPr>
          <p:cNvSpPr txBox="1"/>
          <p:nvPr/>
        </p:nvSpPr>
        <p:spPr>
          <a:xfrm>
            <a:off x="13568814" y="7655657"/>
            <a:ext cx="42579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00"/>
              </a:lnSpc>
              <a:spcBef>
                <a:spcPct val="0"/>
              </a:spcBef>
            </a:pP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Madurez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la IA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400" b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la </a:t>
            </a:r>
            <a:r>
              <a:rPr lang="en-US" sz="2400" b="1" err="1">
                <a:solidFill>
                  <a:srgbClr val="E94E1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Institución</a:t>
            </a:r>
            <a:endParaRPr lang="en-US" sz="2400" b="1">
              <a:solidFill>
                <a:srgbClr val="E94E1B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</p:txBody>
      </p:sp>
      <p:pic>
        <p:nvPicPr>
          <p:cNvPr id="19" name="Gráfico 18" descr="Banco contorno">
            <a:extLst>
              <a:ext uri="{FF2B5EF4-FFF2-40B4-BE49-F238E27FC236}">
                <a16:creationId xmlns:a16="http://schemas.microsoft.com/office/drawing/2014/main" id="{92A7AE0E-9AB1-0E92-49A2-A68DC7BAB9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76476" y="7456821"/>
            <a:ext cx="914400" cy="914400"/>
          </a:xfrm>
          <a:prstGeom prst="rect">
            <a:avLst/>
          </a:prstGeom>
        </p:spPr>
      </p:pic>
      <p:pic>
        <p:nvPicPr>
          <p:cNvPr id="23" name="Gráfico 22" descr="Aula de clases contorno">
            <a:extLst>
              <a:ext uri="{FF2B5EF4-FFF2-40B4-BE49-F238E27FC236}">
                <a16:creationId xmlns:a16="http://schemas.microsoft.com/office/drawing/2014/main" id="{F6BC85A5-4CB9-27ED-B063-83F718D75C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1038" y="7380491"/>
            <a:ext cx="914400" cy="9144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4922AF6-B47F-C039-AD8A-551F7F53915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099201">
            <a:off x="6093913" y="-586758"/>
            <a:ext cx="18805474" cy="586111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F94FF156-8BC3-1B27-334E-C2F65B47F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11061" y="3667373"/>
            <a:ext cx="6425848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15"/>
              </a:lnSpc>
            </a:pPr>
            <a:r>
              <a:rPr lang="en-US" sz="6263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Los 4 </a:t>
            </a:r>
            <a:r>
              <a:rPr lang="en-US" sz="6263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Escenarios</a:t>
            </a:r>
            <a:r>
              <a:rPr lang="en-US" sz="6263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</a:p>
          <a:p>
            <a:pPr>
              <a:lnSpc>
                <a:spcPts val="7015"/>
              </a:lnSpc>
            </a:pPr>
            <a:r>
              <a:rPr lang="en-US" sz="6263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de </a:t>
            </a:r>
            <a:r>
              <a:rPr lang="en-US" sz="6263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Madurez</a:t>
            </a:r>
            <a:r>
              <a:rPr lang="en-US" sz="6263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6263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Institucional</a:t>
            </a:r>
            <a:endParaRPr lang="en-US" sz="6263" b="1">
              <a:solidFill>
                <a:srgbClr val="000000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5514" y="7474942"/>
            <a:ext cx="49530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00"/>
              </a:lnSpc>
              <a:spcBef>
                <a:spcPct val="0"/>
              </a:spcBef>
            </a:pP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Este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modelo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nos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permite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ubicar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nuestra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situación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actual para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planificar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un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avance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estratégico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y </a:t>
            </a:r>
            <a:r>
              <a:rPr lang="en-US" sz="2187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deliberado</a:t>
            </a:r>
            <a:r>
              <a:rPr lang="en-US" sz="2187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4A94ED9-918E-17C1-0B60-E1348C0C5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629" y="-27396"/>
            <a:ext cx="2506683" cy="17713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F45C78F-7026-ACF5-AAF5-93E649B34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0" t="7778" r="12083" b="16208"/>
          <a:stretch>
            <a:fillRect/>
          </a:stretch>
        </p:blipFill>
        <p:spPr>
          <a:xfrm>
            <a:off x="8153400" y="2324100"/>
            <a:ext cx="9525000" cy="5709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B6F600-1DC8-F31F-6EEB-A70C197CB3C6}"/>
              </a:ext>
            </a:extLst>
          </p:cNvPr>
          <p:cNvSpPr txBox="1"/>
          <p:nvPr/>
        </p:nvSpPr>
        <p:spPr>
          <a:xfrm rot="16200000">
            <a:off x="5428896" y="4603986"/>
            <a:ext cx="413918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Madurez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la IA </a:t>
            </a: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el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Ecosistema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Educativo</a:t>
            </a:r>
            <a:endParaRPr lang="en-US" sz="2400" b="1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BA71FB8-8D94-BE48-9A30-6BA038750B9F}"/>
              </a:ext>
            </a:extLst>
          </p:cNvPr>
          <p:cNvSpPr txBox="1"/>
          <p:nvPr/>
        </p:nvSpPr>
        <p:spPr>
          <a:xfrm>
            <a:off x="10925852" y="8128424"/>
            <a:ext cx="42579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Madurez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de la IA 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4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la </a:t>
            </a:r>
            <a:r>
              <a:rPr lang="en-US" sz="2400" b="1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Institución</a:t>
            </a:r>
            <a:endParaRPr lang="en-US" sz="2400" b="1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451DC9BC-7F2D-39F1-5149-30F0B97B8AE1}"/>
              </a:ext>
            </a:extLst>
          </p:cNvPr>
          <p:cNvSpPr txBox="1"/>
          <p:nvPr/>
        </p:nvSpPr>
        <p:spPr>
          <a:xfrm>
            <a:off x="9260732" y="3455858"/>
            <a:ext cx="3330239" cy="126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CENTROS EN PROCESO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DE TRANSFORMACIÓN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Bulgaria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EFD6D39-A44F-3D06-3B43-4F43B96EB348}"/>
              </a:ext>
            </a:extLst>
          </p:cNvPr>
          <p:cNvSpPr txBox="1"/>
          <p:nvPr/>
        </p:nvSpPr>
        <p:spPr>
          <a:xfrm>
            <a:off x="9185907" y="5712603"/>
            <a:ext cx="3330239" cy="126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INSTITUCIONES EN PUNTO DE PARTIDA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Italia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39B5641-E0AA-BC80-50DD-3F2AFF48A332}"/>
              </a:ext>
            </a:extLst>
          </p:cNvPr>
          <p:cNvSpPr txBox="1"/>
          <p:nvPr/>
        </p:nvSpPr>
        <p:spPr>
          <a:xfrm>
            <a:off x="13453107" y="5712603"/>
            <a:ext cx="3330239" cy="126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PIONEROS EN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IA EDUCATIVA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Ghana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546CF21-6B99-B73F-D818-54F818F0C93C}"/>
              </a:ext>
            </a:extLst>
          </p:cNvPr>
          <p:cNvSpPr txBox="1"/>
          <p:nvPr/>
        </p:nvSpPr>
        <p:spPr>
          <a:xfrm>
            <a:off x="13343009" y="3487944"/>
            <a:ext cx="3330239" cy="126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LÍDERES EN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APRENDIZAJE CON IA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Estonia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37157A-64DD-1969-B072-5DDDAD415291}"/>
              </a:ext>
            </a:extLst>
          </p:cNvPr>
          <p:cNvSpPr txBox="1"/>
          <p:nvPr/>
        </p:nvSpPr>
        <p:spPr>
          <a:xfrm>
            <a:off x="9525000" y="1138660"/>
            <a:ext cx="6590629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US" sz="1800" b="1" err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Adaptación</a:t>
            </a:r>
            <a:r>
              <a:rPr lang="en-US" sz="1800" b="1">
                <a:solidFill>
                  <a:srgbClr val="394562"/>
                </a:solidFill>
                <a:latin typeface="Arial" panose="020B0604020202020204" pitchFamily="34" charset="0"/>
                <a:ea typeface="Tomorrow"/>
                <a:cs typeface="Arial" panose="020B0604020202020204" pitchFamily="34" charset="0"/>
                <a:sym typeface="Tomorrow"/>
              </a:rPr>
              <a:t> del Al Readiness and Education Dynamic Index (AIM EDU).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C3DA2B2-6F67-D86F-844F-6F5A62AA8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9347">
            <a:off x="8607274" y="7178698"/>
            <a:ext cx="11815041" cy="66459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FFF3A-02EB-1E85-FEF5-DBE573955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849745C-59A3-7685-8891-4AD814D2D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F1B5439-8A1E-758A-DF41-A7189777182E}"/>
              </a:ext>
            </a:extLst>
          </p:cNvPr>
          <p:cNvSpPr txBox="1"/>
          <p:nvPr/>
        </p:nvSpPr>
        <p:spPr>
          <a:xfrm>
            <a:off x="-1371600" y="3755199"/>
            <a:ext cx="17983200" cy="449526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C489118-D81C-7D0A-97AD-00DDCF88BD70}"/>
              </a:ext>
            </a:extLst>
          </p:cNvPr>
          <p:cNvSpPr txBox="1"/>
          <p:nvPr/>
        </p:nvSpPr>
        <p:spPr>
          <a:xfrm>
            <a:off x="3212432" y="1291739"/>
            <a:ext cx="9893968" cy="1905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Escenario</a:t>
            </a:r>
            <a:r>
              <a:rPr lang="en-US" sz="7081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1: </a:t>
            </a:r>
          </a:p>
          <a:p>
            <a:pPr algn="l">
              <a:lnSpc>
                <a:spcPts val="7931"/>
              </a:lnSpc>
            </a:pPr>
            <a:r>
              <a:rPr lang="en-US" sz="4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Instituciones</a:t>
            </a:r>
            <a:r>
              <a:rPr lang="en-US" sz="4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4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Punto de Partida</a:t>
            </a:r>
            <a:endParaRPr lang="en-US" sz="708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D9727F7-8C0E-FDB1-C082-C09CCBF8D27B}"/>
              </a:ext>
            </a:extLst>
          </p:cNvPr>
          <p:cNvSpPr txBox="1"/>
          <p:nvPr/>
        </p:nvSpPr>
        <p:spPr>
          <a:xfrm>
            <a:off x="3228657" y="3970465"/>
            <a:ext cx="13745233" cy="407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6"/>
              </a:lnSpc>
            </a:pPr>
            <a:r>
              <a:rPr lang="en-US" sz="306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Características</a:t>
            </a:r>
            <a:r>
              <a:rPr lang="en-US" sz="306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</a:t>
            </a:r>
          </a:p>
          <a:p>
            <a:pPr algn="l">
              <a:lnSpc>
                <a:spcPts val="4596"/>
              </a:lnSpc>
            </a:pPr>
            <a:endParaRPr lang="en-US" sz="3064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•Uso de IA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inexistente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aislado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secreto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Enfoque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centrado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prohibición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control del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riesgo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("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trampa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").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Ausencia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lineamientos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pedagógicos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éticos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formativos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se centra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más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contener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riesgos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explorar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posibilidades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endParaRPr lang="en-US" sz="3064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226482-C68C-9EEF-225F-1B84C37CCC23}"/>
              </a:ext>
            </a:extLst>
          </p:cNvPr>
          <p:cNvSpPr txBox="1"/>
          <p:nvPr/>
        </p:nvSpPr>
        <p:spPr>
          <a:xfrm>
            <a:off x="3067607" y="8497019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err="1">
                <a:solidFill>
                  <a:srgbClr val="394562"/>
                </a:solidFill>
                <a:latin typeface="Montserrat" panose="00000500000000000000" pitchFamily="50" charset="0"/>
                <a:sym typeface="Telegraf"/>
              </a:rPr>
              <a:t>Selección</a:t>
            </a:r>
            <a:r>
              <a:rPr lang="en-US">
                <a:solidFill>
                  <a:srgbClr val="394562"/>
                </a:solidFill>
                <a:latin typeface="Montserrat" panose="00000500000000000000" pitchFamily="50" charset="0"/>
                <a:sym typeface="Telegraf"/>
              </a:rPr>
              <a:t> y </a:t>
            </a:r>
            <a:r>
              <a:rPr lang="en-US" err="1">
                <a:solidFill>
                  <a:srgbClr val="394562"/>
                </a:solidFill>
                <a:latin typeface="Montserrat" panose="00000500000000000000" pitchFamily="50" charset="0"/>
                <a:sym typeface="Telegraf"/>
              </a:rPr>
              <a:t>adaptación</a:t>
            </a:r>
            <a:r>
              <a:rPr lang="en-US">
                <a:solidFill>
                  <a:srgbClr val="394562"/>
                </a:solidFill>
                <a:latin typeface="Montserrat" panose="00000500000000000000" pitchFamily="50" charset="0"/>
                <a:sym typeface="Telegraf"/>
              </a:rPr>
              <a:t> de Cristóbal Cobo</a:t>
            </a:r>
            <a:endParaRPr lang="es-CO">
              <a:solidFill>
                <a:srgbClr val="394562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F51EDBF-F247-7A9A-216F-8EBCCB7DB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-3429000" y="2892752"/>
            <a:ext cx="6496607" cy="622015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2C2102E-3BF7-8F81-3BFE-B8EAC6EFEA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0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2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4685B-E89E-DC66-4F64-A7E0FE879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A98319A6-617F-D170-4B34-90ECB8ADC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D9CACB6F-4B69-BF26-01E3-F6A663CDAC2C}"/>
              </a:ext>
            </a:extLst>
          </p:cNvPr>
          <p:cNvSpPr/>
          <p:nvPr/>
        </p:nvSpPr>
        <p:spPr>
          <a:xfrm>
            <a:off x="1425469" y="6428485"/>
            <a:ext cx="15217929" cy="3168562"/>
          </a:xfrm>
          <a:prstGeom prst="roundRect">
            <a:avLst>
              <a:gd name="adj" fmla="val 27630"/>
            </a:avLst>
          </a:prstGeom>
          <a:solidFill>
            <a:srgbClr val="E94E1B">
              <a:alpha val="4900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EA0F6ED-586D-F53F-621D-F40B50C9C29F}"/>
              </a:ext>
            </a:extLst>
          </p:cNvPr>
          <p:cNvSpPr txBox="1"/>
          <p:nvPr/>
        </p:nvSpPr>
        <p:spPr>
          <a:xfrm>
            <a:off x="1616528" y="6319377"/>
            <a:ext cx="15104929" cy="353021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1F97FC0-05D1-4F92-DDA5-271BD1262235}"/>
              </a:ext>
            </a:extLst>
          </p:cNvPr>
          <p:cNvSpPr txBox="1"/>
          <p:nvPr/>
        </p:nvSpPr>
        <p:spPr>
          <a:xfrm>
            <a:off x="4068617" y="1012972"/>
            <a:ext cx="10571750" cy="2004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6600" b="1" err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Ejemplo</a:t>
            </a:r>
            <a:r>
              <a:rPr lang="en-US" sz="6600" b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 Internacional</a:t>
            </a:r>
          </a:p>
          <a:p>
            <a:pPr algn="ctr">
              <a:lnSpc>
                <a:spcPts val="7931"/>
              </a:lnSpc>
            </a:pPr>
            <a:r>
              <a:rPr lang="es-ES" sz="4400">
                <a:solidFill>
                  <a:srgbClr val="394562"/>
                </a:solidFill>
                <a:latin typeface="Montserrat Bold" pitchFamily="2" charset="0"/>
              </a:rPr>
              <a:t>Liceo clásico (Italia)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124B75ED-E514-EB9E-22BD-CECEE3FDEDBD}"/>
              </a:ext>
            </a:extLst>
          </p:cNvPr>
          <p:cNvSpPr/>
          <p:nvPr/>
        </p:nvSpPr>
        <p:spPr>
          <a:xfrm>
            <a:off x="2743200" y="3648850"/>
            <a:ext cx="3760267" cy="55399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CA2056E-A973-1F86-8829-CE32D0CB6127}"/>
              </a:ext>
            </a:extLst>
          </p:cNvPr>
          <p:cNvSpPr txBox="1"/>
          <p:nvPr/>
        </p:nvSpPr>
        <p:spPr>
          <a:xfrm>
            <a:off x="3351189" y="4101002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Contexto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7986A1D-2ACD-6931-067A-A12EC9143487}"/>
              </a:ext>
            </a:extLst>
          </p:cNvPr>
          <p:cNvSpPr txBox="1"/>
          <p:nvPr/>
        </p:nvSpPr>
        <p:spPr>
          <a:xfrm>
            <a:off x="3118071" y="5483323"/>
            <a:ext cx="3010524" cy="2130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 un liceo del 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Ministero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dell’Istruzione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 del Merito.</a:t>
            </a:r>
          </a:p>
          <a:p>
            <a:pPr algn="ctr">
              <a:lnSpc>
                <a:spcPts val="2447"/>
              </a:lnSpc>
            </a:pP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Avisos advierten que 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ChatGPT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otros están prohibidas en las pruebas. Su uso es sancionable.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0782824-CBAC-E7BA-FD95-3C3E4B315448}"/>
              </a:ext>
            </a:extLst>
          </p:cNvPr>
          <p:cNvSpPr/>
          <p:nvPr/>
        </p:nvSpPr>
        <p:spPr>
          <a:xfrm>
            <a:off x="7364933" y="3648850"/>
            <a:ext cx="3760267" cy="55399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F135A2A-BBA3-8552-2B9D-286B206695CF}"/>
              </a:ext>
            </a:extLst>
          </p:cNvPr>
          <p:cNvSpPr/>
          <p:nvPr/>
        </p:nvSpPr>
        <p:spPr>
          <a:xfrm>
            <a:off x="11708333" y="3648850"/>
            <a:ext cx="3760267" cy="55399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CAAA73C-5C3E-7A39-04C0-E0CE6DA38B3B}"/>
              </a:ext>
            </a:extLst>
          </p:cNvPr>
          <p:cNvSpPr txBox="1"/>
          <p:nvPr/>
        </p:nvSpPr>
        <p:spPr>
          <a:xfrm>
            <a:off x="8057493" y="4101002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FFEF082-7B49-C95C-A11A-8B7FA04F6D92}"/>
              </a:ext>
            </a:extLst>
          </p:cNvPr>
          <p:cNvSpPr txBox="1"/>
          <p:nvPr/>
        </p:nvSpPr>
        <p:spPr>
          <a:xfrm>
            <a:off x="12313500" y="4101002"/>
            <a:ext cx="2549933" cy="89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Avance Clave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9DEBDEC-1EEB-0774-AAFB-C9986667294E}"/>
              </a:ext>
            </a:extLst>
          </p:cNvPr>
          <p:cNvSpPr txBox="1"/>
          <p:nvPr/>
        </p:nvSpPr>
        <p:spPr>
          <a:xfrm>
            <a:off x="7637996" y="4769197"/>
            <a:ext cx="3214141" cy="3669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respuesta es principalmente defensiva: 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más vigilancia, controles y alertas sobre textos “demasiado perfectos”. Fuera del examen, no hay lineamientos consistentes para planificar clases, diseñar evaluaciones o apoyar a estudiantes con IA. Su uso queda en la clandestinidad.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24DD026-D75A-5F18-DCE3-421251E3FF1B}"/>
              </a:ext>
            </a:extLst>
          </p:cNvPr>
          <p:cNvSpPr txBox="1"/>
          <p:nvPr/>
        </p:nvSpPr>
        <p:spPr>
          <a:xfrm>
            <a:off x="12146740" y="5467019"/>
            <a:ext cx="2883453" cy="249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institución reconoce que la IA existe, pero la gestiona como amenaza: prohibir y contener, más que la de formar criterio, enseñar verificación y acordar un uso responsable.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22C3855-9FB1-BB89-E4BF-17CB36304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79540">
            <a:off x="11317664" y="4761504"/>
            <a:ext cx="11815041" cy="664596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117DEB9-5511-D95C-2AE3-82B79EFB81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0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DC8AEC4-7E90-F8D5-EDFA-9F81330B8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17EC8BAC-FBAA-9672-EB87-7752AE5FA8FD}"/>
              </a:ext>
            </a:extLst>
          </p:cNvPr>
          <p:cNvSpPr txBox="1"/>
          <p:nvPr/>
        </p:nvSpPr>
        <p:spPr>
          <a:xfrm>
            <a:off x="1637302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85679" y="1021725"/>
            <a:ext cx="15716102" cy="303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Escenario</a:t>
            </a:r>
            <a:r>
              <a:rPr lang="en-US" sz="7081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2: </a:t>
            </a:r>
          </a:p>
          <a:p>
            <a:pPr algn="l">
              <a:lnSpc>
                <a:spcPts val="7931"/>
              </a:lnSpc>
            </a:pPr>
            <a:r>
              <a:rPr lang="en-US" sz="60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Centros </a:t>
            </a:r>
            <a:r>
              <a:rPr lang="en-US" sz="60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60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Proceso</a:t>
            </a:r>
            <a:r>
              <a:rPr lang="en-US" sz="60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60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Transformación</a:t>
            </a:r>
            <a:endParaRPr lang="en-US" sz="6000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7931"/>
              </a:lnSpc>
            </a:pPr>
            <a:endParaRPr lang="en-US" sz="7081">
              <a:solidFill>
                <a:srgbClr val="1D1D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05465" y="4421948"/>
            <a:ext cx="13745233" cy="3484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6"/>
              </a:lnSpc>
            </a:pPr>
            <a:r>
              <a:rPr lang="en-US" sz="306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Características</a:t>
            </a:r>
            <a:r>
              <a:rPr lang="en-US" sz="306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Integración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irregular entre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asignaturas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sin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estrategia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transversal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común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•Uso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docente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funcional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con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criterios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compartidos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aún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imprecisos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Actividades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estudiantiles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desiguales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con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guías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éticas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poco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claras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Desconexión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entre directrices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generales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aplicación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institucional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efectiva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endParaRPr lang="en-US" sz="3064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71F7BD-09A4-3D82-F0CF-EB698AB80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15039696" y="3115904"/>
            <a:ext cx="6496607" cy="622015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82EF453-A5E2-7206-1B5E-3911C14B00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064" y="8550267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EDB90-DD26-8483-BC96-480A24036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A9D25680-DD3A-7C6D-9950-FFB19F17B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0" name="Freeform 3">
            <a:extLst>
              <a:ext uri="{FF2B5EF4-FFF2-40B4-BE49-F238E27FC236}">
                <a16:creationId xmlns:a16="http://schemas.microsoft.com/office/drawing/2014/main" id="{807FE788-9FDD-F07F-B055-C62339585ADC}"/>
              </a:ext>
            </a:extLst>
          </p:cNvPr>
          <p:cNvSpPr/>
          <p:nvPr/>
        </p:nvSpPr>
        <p:spPr>
          <a:xfrm>
            <a:off x="2000787" y="6057900"/>
            <a:ext cx="15217929" cy="3168562"/>
          </a:xfrm>
          <a:prstGeom prst="roundRect">
            <a:avLst>
              <a:gd name="adj" fmla="val 27630"/>
            </a:avLst>
          </a:prstGeom>
          <a:solidFill>
            <a:srgbClr val="394562">
              <a:alpha val="9000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A2170D64-241F-8995-7675-3FC97F0565A6}"/>
              </a:ext>
            </a:extLst>
          </p:cNvPr>
          <p:cNvSpPr/>
          <p:nvPr/>
        </p:nvSpPr>
        <p:spPr>
          <a:xfrm>
            <a:off x="3139516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0C811F8D-26DD-969E-4EEE-4F568E067C21}"/>
              </a:ext>
            </a:extLst>
          </p:cNvPr>
          <p:cNvSpPr/>
          <p:nvPr/>
        </p:nvSpPr>
        <p:spPr>
          <a:xfrm>
            <a:off x="7761249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725CF96-F9CC-6A1D-7EE2-1F90F3BAFDCE}"/>
              </a:ext>
            </a:extLst>
          </p:cNvPr>
          <p:cNvSpPr/>
          <p:nvPr/>
        </p:nvSpPr>
        <p:spPr>
          <a:xfrm>
            <a:off x="12104649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386323F-1704-84CA-F04B-608D36770937}"/>
              </a:ext>
            </a:extLst>
          </p:cNvPr>
          <p:cNvSpPr txBox="1"/>
          <p:nvPr/>
        </p:nvSpPr>
        <p:spPr>
          <a:xfrm>
            <a:off x="3746910" y="4272483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Contexto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50288E1-5385-1BF2-BAE4-F4A54992BD51}"/>
              </a:ext>
            </a:extLst>
          </p:cNvPr>
          <p:cNvSpPr txBox="1"/>
          <p:nvPr/>
        </p:nvSpPr>
        <p:spPr>
          <a:xfrm>
            <a:off x="8469299" y="4254238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AC4D4B10-2A4E-CFB9-E634-F0A8D9E0F685}"/>
              </a:ext>
            </a:extLst>
          </p:cNvPr>
          <p:cNvSpPr txBox="1"/>
          <p:nvPr/>
        </p:nvSpPr>
        <p:spPr>
          <a:xfrm>
            <a:off x="12709815" y="4021194"/>
            <a:ext cx="2549933" cy="89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Avance Clave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1F9B0F8D-E2F5-D174-F403-E0391C43D85E}"/>
              </a:ext>
            </a:extLst>
          </p:cNvPr>
          <p:cNvSpPr txBox="1"/>
          <p:nvPr/>
        </p:nvSpPr>
        <p:spPr>
          <a:xfrm>
            <a:off x="3502369" y="5329536"/>
            <a:ext cx="2857196" cy="1213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Hay plan nacional, pero centros carecen de protocolos claros y operativos.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17B57E5-D804-A281-1435-DE1828E3090B}"/>
              </a:ext>
            </a:extLst>
          </p:cNvPr>
          <p:cNvSpPr txBox="1"/>
          <p:nvPr/>
        </p:nvSpPr>
        <p:spPr>
          <a:xfrm>
            <a:off x="8048099" y="5171498"/>
            <a:ext cx="3123306" cy="2130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Adopción dispersa: 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docentes prueban 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ChatGPT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plataformas IA. Pero faltan criterios comunes (evaluación, privacidad). Cada aula improvisa. Capacitación insuficiente.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867B88D-67BA-5B72-FA58-AE2E376BB6ED}"/>
              </a:ext>
            </a:extLst>
          </p:cNvPr>
          <p:cNvSpPr txBox="1"/>
          <p:nvPr/>
        </p:nvSpPr>
        <p:spPr>
          <a:xfrm>
            <a:off x="12311124" y="5108700"/>
            <a:ext cx="3316424" cy="2437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sistema impulsa políticas ambiciosas, pero la coordinación institucional es débil: faltan guías aplicables, financiamiento sostenido y acompañamiento escolar.</a:t>
            </a:r>
            <a:b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</a:b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El resultado es innovación desigual.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C37DED-B06E-CEDD-E4F4-6135A6DF9DB9}"/>
              </a:ext>
            </a:extLst>
          </p:cNvPr>
          <p:cNvSpPr txBox="1"/>
          <p:nvPr/>
        </p:nvSpPr>
        <p:spPr>
          <a:xfrm>
            <a:off x="4144875" y="730445"/>
            <a:ext cx="10571750" cy="3017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6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Ejemplo</a:t>
            </a:r>
            <a:r>
              <a:rPr lang="en-US" sz="6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 Internacional</a:t>
            </a:r>
          </a:p>
          <a:p>
            <a:pPr algn="ctr">
              <a:lnSpc>
                <a:spcPts val="7931"/>
              </a:lnSpc>
            </a:pPr>
            <a:r>
              <a:rPr lang="es-ES" sz="4400">
                <a:solidFill>
                  <a:srgbClr val="E94E1B"/>
                </a:solidFill>
                <a:latin typeface="Montserrat Bold" pitchFamily="2" charset="0"/>
              </a:rPr>
              <a:t>Escuela pública (Bulgaria)</a:t>
            </a:r>
          </a:p>
          <a:p>
            <a:pPr algn="ctr">
              <a:lnSpc>
                <a:spcPts val="7931"/>
              </a:lnSpc>
            </a:pPr>
            <a:endParaRPr lang="es-ES" sz="4400">
              <a:solidFill>
                <a:schemeClr val="tx1">
                  <a:lumMod val="50000"/>
                  <a:lumOff val="50000"/>
                </a:schemeClr>
              </a:solidFill>
              <a:latin typeface="Montserrat Bold" pitchFamily="2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0B24D08D-F6EB-40C7-3D91-2687F1E1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66738">
            <a:off x="-6842074" y="6296444"/>
            <a:ext cx="18805474" cy="586111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4235D0C-103A-5614-929A-7F69F7D3BC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016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4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BA2D20D-B043-5D1B-D0F6-2FF6CB0F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119687" y="1409700"/>
            <a:ext cx="15716102" cy="3108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Escenario</a:t>
            </a:r>
            <a:r>
              <a:rPr lang="en-US" sz="7081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3: </a:t>
            </a:r>
          </a:p>
          <a:p>
            <a:pPr algn="l">
              <a:lnSpc>
                <a:spcPts val="7931"/>
              </a:lnSpc>
            </a:pPr>
            <a:r>
              <a:rPr lang="en-US" sz="4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Pioneros</a:t>
            </a:r>
            <a:r>
              <a:rPr lang="en-US" sz="4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4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 </a:t>
            </a:r>
            <a:r>
              <a:rPr lang="en-US" sz="4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4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7931"/>
              </a:lnSpc>
            </a:pPr>
            <a:endParaRPr lang="en-US" sz="7081">
              <a:solidFill>
                <a:srgbClr val="1D1D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9E5E5A24-DF28-FB8F-CD9D-40C19B24837D}"/>
              </a:ext>
            </a:extLst>
          </p:cNvPr>
          <p:cNvSpPr txBox="1"/>
          <p:nvPr/>
        </p:nvSpPr>
        <p:spPr>
          <a:xfrm>
            <a:off x="-1752600" y="4145283"/>
            <a:ext cx="17983200" cy="3750223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D5C5107-8707-BC83-1447-ACF12C42F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-2819400" y="3096602"/>
            <a:ext cx="6496607" cy="622015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886200" y="4279258"/>
            <a:ext cx="13745233" cy="288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6"/>
              </a:lnSpc>
            </a:pPr>
            <a:r>
              <a:rPr lang="en-US" sz="306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Características</a:t>
            </a:r>
            <a:r>
              <a:rPr lang="en-US" sz="306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•Pilotos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acotados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impulsados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por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algunos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docentes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Usos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iniciales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planificación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actividades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muy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guiadas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Conversaciones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incipientes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sobre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privacidad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uso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responsable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uso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aparece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agenda,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pero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sin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estrategia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institucional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clara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44819E6-7426-E9BC-A188-428B185C72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0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4BE1B-9083-7757-115B-9DCC03335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EF38709F-2140-55EF-7416-9EA6A04B8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0" name="Freeform 3">
            <a:extLst>
              <a:ext uri="{FF2B5EF4-FFF2-40B4-BE49-F238E27FC236}">
                <a16:creationId xmlns:a16="http://schemas.microsoft.com/office/drawing/2014/main" id="{28F63E61-93D6-F382-D552-8493DF1364D4}"/>
              </a:ext>
            </a:extLst>
          </p:cNvPr>
          <p:cNvSpPr/>
          <p:nvPr/>
        </p:nvSpPr>
        <p:spPr>
          <a:xfrm>
            <a:off x="1425469" y="5981700"/>
            <a:ext cx="15217929" cy="3168562"/>
          </a:xfrm>
          <a:prstGeom prst="roundRect">
            <a:avLst>
              <a:gd name="adj" fmla="val 27630"/>
            </a:avLst>
          </a:prstGeom>
          <a:solidFill>
            <a:srgbClr val="E94E1B">
              <a:alpha val="4900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E20E0D26-3966-8515-33AF-843306360710}"/>
              </a:ext>
            </a:extLst>
          </p:cNvPr>
          <p:cNvSpPr/>
          <p:nvPr/>
        </p:nvSpPr>
        <p:spPr>
          <a:xfrm>
            <a:off x="2743200" y="3648850"/>
            <a:ext cx="3760267" cy="51522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99366EA7-D491-21D5-B011-53399D21320C}"/>
              </a:ext>
            </a:extLst>
          </p:cNvPr>
          <p:cNvSpPr/>
          <p:nvPr/>
        </p:nvSpPr>
        <p:spPr>
          <a:xfrm>
            <a:off x="7364933" y="3648850"/>
            <a:ext cx="3760267" cy="51522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2C2EDAA-15F6-79DF-2D93-245342EE6588}"/>
              </a:ext>
            </a:extLst>
          </p:cNvPr>
          <p:cNvSpPr/>
          <p:nvPr/>
        </p:nvSpPr>
        <p:spPr>
          <a:xfrm>
            <a:off x="11708333" y="3648850"/>
            <a:ext cx="3760267" cy="51522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DBAF289-576B-D017-C052-A5B1AAEEC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79540">
            <a:off x="11317664" y="4761504"/>
            <a:ext cx="11815041" cy="6645961"/>
          </a:xfrm>
          <a:prstGeom prst="rect">
            <a:avLst/>
          </a:prstGeom>
        </p:spPr>
      </p:pic>
      <p:sp>
        <p:nvSpPr>
          <p:cNvPr id="14" name="TextBox 14">
            <a:extLst>
              <a:ext uri="{FF2B5EF4-FFF2-40B4-BE49-F238E27FC236}">
                <a16:creationId xmlns:a16="http://schemas.microsoft.com/office/drawing/2014/main" id="{1CD42774-2759-D725-5305-C8261DB2B3F4}"/>
              </a:ext>
            </a:extLst>
          </p:cNvPr>
          <p:cNvSpPr txBox="1"/>
          <p:nvPr/>
        </p:nvSpPr>
        <p:spPr>
          <a:xfrm>
            <a:off x="3335442" y="4249794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Contexto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8E0C143-7446-E9C7-55BD-C4A3BAAC4178}"/>
              </a:ext>
            </a:extLst>
          </p:cNvPr>
          <p:cNvSpPr txBox="1"/>
          <p:nvPr/>
        </p:nvSpPr>
        <p:spPr>
          <a:xfrm>
            <a:off x="8116840" y="4249794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B3A3CD27-5D62-1381-53E1-030052C4C7B3}"/>
              </a:ext>
            </a:extLst>
          </p:cNvPr>
          <p:cNvSpPr txBox="1"/>
          <p:nvPr/>
        </p:nvSpPr>
        <p:spPr>
          <a:xfrm>
            <a:off x="12220963" y="4249794"/>
            <a:ext cx="2549933" cy="89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Avance Clave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99673CC-7605-FA37-A7D7-57884BC8644F}"/>
              </a:ext>
            </a:extLst>
          </p:cNvPr>
          <p:cNvSpPr txBox="1"/>
          <p:nvPr/>
        </p:nvSpPr>
        <p:spPr>
          <a:xfrm>
            <a:off x="3217768" y="5478879"/>
            <a:ext cx="2857196" cy="1828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 prueba un tutor conversacional con IA (Rori) vía WhatsApp durante el horario de estudio para practicar matemáticas.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D3E01C6-C995-3442-4179-F9915F7D7902}"/>
              </a:ext>
            </a:extLst>
          </p:cNvPr>
          <p:cNvSpPr txBox="1"/>
          <p:nvPr/>
        </p:nvSpPr>
        <p:spPr>
          <a:xfrm>
            <a:off x="7928190" y="5351107"/>
            <a:ext cx="2752446" cy="1521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Piloto acotado (2 sesiones de 30 min/semana) y medible. El profesorado observa y ajusta su enseñanza.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625F3F5-531A-D826-5ECC-2E9C90A2DEFB}"/>
              </a:ext>
            </a:extLst>
          </p:cNvPr>
          <p:cNvSpPr txBox="1"/>
          <p:nvPr/>
        </p:nvSpPr>
        <p:spPr>
          <a:xfrm>
            <a:off x="12156456" y="5351107"/>
            <a:ext cx="2883453" cy="1521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Mejoras significativas en el aprendizaje a un bajo costo, lo que impulsa a la dirección a pensar en escalar.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B4942DC-4EBF-55E2-CE9E-F9B0C25105F2}"/>
              </a:ext>
            </a:extLst>
          </p:cNvPr>
          <p:cNvSpPr txBox="1"/>
          <p:nvPr/>
        </p:nvSpPr>
        <p:spPr>
          <a:xfrm>
            <a:off x="2652619" y="807853"/>
            <a:ext cx="12763627" cy="3017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6600" b="1" err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Ejemplo</a:t>
            </a:r>
            <a:r>
              <a:rPr lang="en-US" sz="6600" b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 Internacional</a:t>
            </a:r>
          </a:p>
          <a:p>
            <a:pPr algn="ctr">
              <a:lnSpc>
                <a:spcPts val="7931"/>
              </a:lnSpc>
            </a:pPr>
            <a:r>
              <a:rPr lang="es-CO" sz="4400">
                <a:solidFill>
                  <a:srgbClr val="394562"/>
                </a:solidFill>
                <a:latin typeface="Montserrat Bold" pitchFamily="2" charset="0"/>
              </a:rPr>
              <a:t>Rising </a:t>
            </a:r>
            <a:r>
              <a:rPr lang="es-CO" sz="4400" err="1">
                <a:solidFill>
                  <a:srgbClr val="394562"/>
                </a:solidFill>
                <a:latin typeface="Montserrat Bold" pitchFamily="2" charset="0"/>
              </a:rPr>
              <a:t>Academies</a:t>
            </a:r>
            <a:r>
              <a:rPr lang="es-CO" sz="4400">
                <a:solidFill>
                  <a:srgbClr val="394562"/>
                </a:solidFill>
                <a:latin typeface="Montserrat Bold" pitchFamily="2" charset="0"/>
              </a:rPr>
              <a:t> (Ghana) y el tutor 'Rori'</a:t>
            </a:r>
          </a:p>
          <a:p>
            <a:pPr>
              <a:lnSpc>
                <a:spcPts val="7931"/>
              </a:lnSpc>
            </a:pPr>
            <a:endParaRPr lang="es-ES" sz="4400">
              <a:solidFill>
                <a:schemeClr val="tx1">
                  <a:lumMod val="50000"/>
                  <a:lumOff val="50000"/>
                </a:schemeClr>
              </a:solidFill>
              <a:latin typeface="Montserrat Bold" pitchFamily="2" charset="0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82B1BC94-B43A-9D11-6D0E-101F36F907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0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23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A0A917A-18AD-286D-FE44-48F23622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16F89AB2-07A6-FAB0-3C13-CE1AC16D9B5F}"/>
              </a:ext>
            </a:extLst>
          </p:cNvPr>
          <p:cNvSpPr txBox="1"/>
          <p:nvPr/>
        </p:nvSpPr>
        <p:spPr>
          <a:xfrm>
            <a:off x="1637302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chemeClr val="bg1">
              <a:alpha val="90000"/>
            </a:scheme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576AFA1-6564-0753-DA24-1ED1A4852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15039696" y="3115904"/>
            <a:ext cx="6496607" cy="622015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057400" y="964282"/>
            <a:ext cx="9382051" cy="3108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7081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Escenario</a:t>
            </a:r>
            <a:r>
              <a:rPr lang="en-US" sz="7081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4: </a:t>
            </a:r>
          </a:p>
          <a:p>
            <a:pPr algn="l">
              <a:lnSpc>
                <a:spcPts val="7931"/>
              </a:lnSpc>
            </a:pPr>
            <a:r>
              <a:rPr lang="en-US" sz="44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Líderes</a:t>
            </a:r>
            <a:r>
              <a:rPr lang="en-US" sz="44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44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Aprendizaje</a:t>
            </a:r>
            <a:r>
              <a:rPr lang="en-US" sz="4400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 IA</a:t>
            </a:r>
          </a:p>
          <a:p>
            <a:pPr algn="l">
              <a:lnSpc>
                <a:spcPts val="7931"/>
              </a:lnSpc>
            </a:pPr>
            <a:endParaRPr lang="en-US" sz="7081">
              <a:solidFill>
                <a:srgbClr val="1D1D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67000" y="4372968"/>
            <a:ext cx="13745233" cy="287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6"/>
              </a:lnSpc>
            </a:pPr>
            <a:r>
              <a:rPr lang="en-US" sz="306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Características</a:t>
            </a:r>
            <a:r>
              <a:rPr lang="en-US" sz="306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Clave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•Uso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estratégico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selectivo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alineado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currículo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Decisiones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pedagógicas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informadas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sobre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cuándo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usar IA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cuándo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no.</a:t>
            </a:r>
          </a:p>
          <a:p>
            <a:pPr algn="l">
              <a:lnSpc>
                <a:spcPts val="4596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•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Políticas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claras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privacidad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ética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evaluación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impacto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4596"/>
              </a:lnSpc>
            </a:pP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Revisión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continua de la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estrategia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basada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evidencias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4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aprendizaje</a:t>
            </a: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0CEBBDC-B36F-C6BB-06A0-0976AE5AA1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064" y="8550267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574BC-20F0-3F5F-4182-B0C155BCC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C690914C-0E37-0AF1-F96B-85A5C5DE9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1" name="Freeform 3">
            <a:extLst>
              <a:ext uri="{FF2B5EF4-FFF2-40B4-BE49-F238E27FC236}">
                <a16:creationId xmlns:a16="http://schemas.microsoft.com/office/drawing/2014/main" id="{8D56BED3-1354-6160-E481-DE3E711C0F5F}"/>
              </a:ext>
            </a:extLst>
          </p:cNvPr>
          <p:cNvSpPr/>
          <p:nvPr/>
        </p:nvSpPr>
        <p:spPr>
          <a:xfrm>
            <a:off x="2000787" y="6057900"/>
            <a:ext cx="15217929" cy="3168562"/>
          </a:xfrm>
          <a:prstGeom prst="roundRect">
            <a:avLst>
              <a:gd name="adj" fmla="val 27630"/>
            </a:avLst>
          </a:prstGeom>
          <a:solidFill>
            <a:srgbClr val="394562">
              <a:alpha val="9000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737B943-5AF5-71BE-1125-FB9DBB65FB90}"/>
              </a:ext>
            </a:extLst>
          </p:cNvPr>
          <p:cNvSpPr/>
          <p:nvPr/>
        </p:nvSpPr>
        <p:spPr>
          <a:xfrm>
            <a:off x="3139516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52C7A98-5EF2-89BF-CB4B-8441490A47DF}"/>
              </a:ext>
            </a:extLst>
          </p:cNvPr>
          <p:cNvSpPr/>
          <p:nvPr/>
        </p:nvSpPr>
        <p:spPr>
          <a:xfrm>
            <a:off x="7761249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1CA33743-E0F4-C555-BD2E-6762480B67D8}"/>
              </a:ext>
            </a:extLst>
          </p:cNvPr>
          <p:cNvSpPr/>
          <p:nvPr/>
        </p:nvSpPr>
        <p:spPr>
          <a:xfrm>
            <a:off x="12104649" y="3238500"/>
            <a:ext cx="3760267" cy="5316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89293E68-7879-59F8-3E7B-A48D4F28BF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266738">
            <a:off x="-6842074" y="6296444"/>
            <a:ext cx="18805474" cy="586111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AAEF394-AAE1-F099-223C-9414C9370A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016"/>
            <a:ext cx="2506683" cy="1771350"/>
          </a:xfrm>
          <a:prstGeom prst="rect">
            <a:avLst/>
          </a:prstGeom>
        </p:spPr>
      </p:pic>
      <p:sp>
        <p:nvSpPr>
          <p:cNvPr id="14" name="TextBox 14">
            <a:extLst>
              <a:ext uri="{FF2B5EF4-FFF2-40B4-BE49-F238E27FC236}">
                <a16:creationId xmlns:a16="http://schemas.microsoft.com/office/drawing/2014/main" id="{FCE16F41-5DC3-DFC3-73DA-FE0E2663F505}"/>
              </a:ext>
            </a:extLst>
          </p:cNvPr>
          <p:cNvSpPr txBox="1"/>
          <p:nvPr/>
        </p:nvSpPr>
        <p:spPr>
          <a:xfrm>
            <a:off x="3727794" y="4099322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Contexto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128BA4BA-E8E7-82CF-3E21-4A014ADEFFF2}"/>
              </a:ext>
            </a:extLst>
          </p:cNvPr>
          <p:cNvSpPr txBox="1"/>
          <p:nvPr/>
        </p:nvSpPr>
        <p:spPr>
          <a:xfrm>
            <a:off x="8453808" y="4215063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58DF2AD-73F6-F931-8C96-AE8815E997D5}"/>
              </a:ext>
            </a:extLst>
          </p:cNvPr>
          <p:cNvSpPr txBox="1"/>
          <p:nvPr/>
        </p:nvSpPr>
        <p:spPr>
          <a:xfrm>
            <a:off x="12632772" y="4201347"/>
            <a:ext cx="2549933" cy="89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Avance Clave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BD44FCE-7FC5-57F8-64AE-0959C3D789F8}"/>
              </a:ext>
            </a:extLst>
          </p:cNvPr>
          <p:cNvSpPr txBox="1"/>
          <p:nvPr/>
        </p:nvSpPr>
        <p:spPr>
          <a:xfrm>
            <a:off x="3486769" y="5041063"/>
            <a:ext cx="2857196" cy="1828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Iniciativa nacional que provee licencias (</a:t>
            </a:r>
            <a:r>
              <a:rPr lang="es-CO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ChatGPT</a:t>
            </a: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Edu) y formación docente a cohortes específicas de secundaria.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C19273C-AB0B-2D68-6FA1-9A96F21E98C1}"/>
              </a:ext>
            </a:extLst>
          </p:cNvPr>
          <p:cNvSpPr txBox="1"/>
          <p:nvPr/>
        </p:nvSpPr>
        <p:spPr>
          <a:xfrm>
            <a:off x="8255076" y="5029032"/>
            <a:ext cx="2752446" cy="2130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foco no es 'usar IA siempre', sino decidir cuándo tiene sentido pedagógico. Se usa para estructurar comprensión lectora o preparar clases.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8CF39F2-7068-C3A0-6026-A9ECC1DAC510}"/>
              </a:ext>
            </a:extLst>
          </p:cNvPr>
          <p:cNvSpPr txBox="1"/>
          <p:nvPr/>
        </p:nvSpPr>
        <p:spPr>
          <a:xfrm>
            <a:off x="12543055" y="5475894"/>
            <a:ext cx="2883453" cy="1828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pregunta institucional ya no es '¿prohibimos o permitimos?', sino ¿Cuáles son los procesos que quiero desarrollar con su implementación?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D648183-72E6-F165-EB84-AD08658B2A8D}"/>
              </a:ext>
            </a:extLst>
          </p:cNvPr>
          <p:cNvSpPr txBox="1"/>
          <p:nvPr/>
        </p:nvSpPr>
        <p:spPr>
          <a:xfrm>
            <a:off x="2410761" y="497082"/>
            <a:ext cx="12763627" cy="2459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6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Ejemplo</a:t>
            </a:r>
            <a:r>
              <a:rPr lang="en-US" sz="6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 Internacional</a:t>
            </a:r>
          </a:p>
          <a:p>
            <a:pPr algn="ctr"/>
            <a:r>
              <a:rPr lang="es-ES" sz="4400" err="1">
                <a:solidFill>
                  <a:srgbClr val="E94E1B"/>
                </a:solidFill>
                <a:latin typeface="Montserrat Bold" pitchFamily="2" charset="0"/>
              </a:rPr>
              <a:t>Mustamae</a:t>
            </a:r>
            <a:r>
              <a:rPr lang="es-ES" sz="4400">
                <a:solidFill>
                  <a:srgbClr val="E94E1B"/>
                </a:solidFill>
                <a:latin typeface="Montserrat Bold" pitchFamily="2" charset="0"/>
              </a:rPr>
              <a:t> </a:t>
            </a:r>
            <a:r>
              <a:rPr lang="es-ES" sz="4400" err="1">
                <a:solidFill>
                  <a:srgbClr val="E94E1B"/>
                </a:solidFill>
                <a:latin typeface="Montserrat Bold" pitchFamily="2" charset="0"/>
              </a:rPr>
              <a:t>Riigigumnaasium</a:t>
            </a:r>
            <a:r>
              <a:rPr lang="es-ES" sz="4400">
                <a:solidFill>
                  <a:srgbClr val="E94E1B"/>
                </a:solidFill>
                <a:latin typeface="Montserrat Bold" pitchFamily="2" charset="0"/>
              </a:rPr>
              <a:t> (Estonia) </a:t>
            </a:r>
          </a:p>
          <a:p>
            <a:pPr algn="ctr"/>
            <a:r>
              <a:rPr lang="es-ES" sz="4400">
                <a:solidFill>
                  <a:srgbClr val="E94E1B"/>
                </a:solidFill>
                <a:latin typeface="Montserrat Bold" pitchFamily="2" charset="0"/>
              </a:rPr>
              <a:t>y el programa 'Al Leap'</a:t>
            </a:r>
          </a:p>
        </p:txBody>
      </p:sp>
    </p:spTree>
    <p:extLst>
      <p:ext uri="{BB962C8B-B14F-4D97-AF65-F5344CB8AC3E}">
        <p14:creationId xmlns:p14="http://schemas.microsoft.com/office/powerpoint/2010/main" val="2963921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BD25-B5B9-9BF2-B294-0EF4FFC87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63E94DC9-2E3C-12C9-92C2-031C0E557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0" name="Freeform 3">
            <a:extLst>
              <a:ext uri="{FF2B5EF4-FFF2-40B4-BE49-F238E27FC236}">
                <a16:creationId xmlns:a16="http://schemas.microsoft.com/office/drawing/2014/main" id="{CD2B087F-2EF3-7BB3-C715-2DDE63B8B23C}"/>
              </a:ext>
            </a:extLst>
          </p:cNvPr>
          <p:cNvSpPr/>
          <p:nvPr/>
        </p:nvSpPr>
        <p:spPr>
          <a:xfrm>
            <a:off x="2000787" y="6819900"/>
            <a:ext cx="15525213" cy="3168562"/>
          </a:xfrm>
          <a:prstGeom prst="roundRect">
            <a:avLst>
              <a:gd name="adj" fmla="val 27630"/>
            </a:avLst>
          </a:prstGeom>
          <a:solidFill>
            <a:srgbClr val="394562">
              <a:alpha val="9000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9FAAD36-074D-00ED-CB34-FA7B90072C02}"/>
              </a:ext>
            </a:extLst>
          </p:cNvPr>
          <p:cNvSpPr/>
          <p:nvPr/>
        </p:nvSpPr>
        <p:spPr>
          <a:xfrm>
            <a:off x="2667000" y="2781300"/>
            <a:ext cx="3760267" cy="693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FE890D2E-174A-92C6-8AB3-10FE53649A4D}"/>
              </a:ext>
            </a:extLst>
          </p:cNvPr>
          <p:cNvSpPr/>
          <p:nvPr/>
        </p:nvSpPr>
        <p:spPr>
          <a:xfrm>
            <a:off x="6808267" y="2781300"/>
            <a:ext cx="5580359" cy="6934200"/>
          </a:xfrm>
          <a:prstGeom prst="roundRect">
            <a:avLst>
              <a:gd name="adj" fmla="val 353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E6D47AC4-3846-1C53-BA50-91CA24372C01}"/>
              </a:ext>
            </a:extLst>
          </p:cNvPr>
          <p:cNvSpPr/>
          <p:nvPr/>
        </p:nvSpPr>
        <p:spPr>
          <a:xfrm>
            <a:off x="12693427" y="2781300"/>
            <a:ext cx="4375373" cy="693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2E903FD-223E-7E2C-BE39-4DDE64660E22}"/>
              </a:ext>
            </a:extLst>
          </p:cNvPr>
          <p:cNvSpPr txBox="1"/>
          <p:nvPr/>
        </p:nvSpPr>
        <p:spPr>
          <a:xfrm>
            <a:off x="3225047" y="3388270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Contexto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2799F16-68D1-E1A4-CC85-4249D5D93D73}"/>
              </a:ext>
            </a:extLst>
          </p:cNvPr>
          <p:cNvSpPr txBox="1"/>
          <p:nvPr/>
        </p:nvSpPr>
        <p:spPr>
          <a:xfrm>
            <a:off x="8410872" y="3363041"/>
            <a:ext cx="2375147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</a:t>
            </a:r>
            <a:endParaRPr lang="en-US" sz="2848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F0C0575-36E1-9A29-ADBA-9D5643024803}"/>
              </a:ext>
            </a:extLst>
          </p:cNvPr>
          <p:cNvSpPr txBox="1"/>
          <p:nvPr/>
        </p:nvSpPr>
        <p:spPr>
          <a:xfrm>
            <a:off x="13650937" y="3596956"/>
            <a:ext cx="2577814" cy="432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848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Avance Clave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0A479F9-6817-2FAD-2EEB-1EDC86090644}"/>
              </a:ext>
            </a:extLst>
          </p:cNvPr>
          <p:cNvSpPr txBox="1"/>
          <p:nvPr/>
        </p:nvSpPr>
        <p:spPr>
          <a:xfrm>
            <a:off x="3048000" y="5454742"/>
            <a:ext cx="2971800" cy="1822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Transición de los modelos de gestión académica convencionales hacia ecosistemas de gobernanza educativa fundamentados en datos.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9F88210-EF82-1BC4-E9F0-F03A5E67958E}"/>
              </a:ext>
            </a:extLst>
          </p:cNvPr>
          <p:cNvSpPr txBox="1"/>
          <p:nvPr/>
        </p:nvSpPr>
        <p:spPr>
          <a:xfrm>
            <a:off x="7338687" y="4053376"/>
            <a:ext cx="4592739" cy="4900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eje funcional es la implementación de un tutor algorítmico programado bajo los principios del método socrático.</a:t>
            </a:r>
          </a:p>
          <a:p>
            <a:pPr algn="ctr">
              <a:lnSpc>
                <a:spcPts val="2447"/>
              </a:lnSpc>
            </a:pPr>
            <a:endParaRPr lang="es-CO" sz="1748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sistema bloquea la entrega de información declarativa directa y formula cadenas de interrogantes que exigen la construcción de argumentos lógicos por parte del alumno. </a:t>
            </a:r>
          </a:p>
          <a:p>
            <a:pPr algn="ctr">
              <a:lnSpc>
                <a:spcPts val="2447"/>
              </a:lnSpc>
            </a:pP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maestro ejerce una intervención focalizada, empleando los reportes de interacción del tutor virtual para identificar fallas epistemológicas específicas en tiempo real.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90EFC5CA-52B0-7768-F1A2-083869EE18DA}"/>
              </a:ext>
            </a:extLst>
          </p:cNvPr>
          <p:cNvSpPr txBox="1"/>
          <p:nvPr/>
        </p:nvSpPr>
        <p:spPr>
          <a:xfrm>
            <a:off x="13115688" y="4565290"/>
            <a:ext cx="3648312" cy="3976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 sistema desplaza las métricas de rendimiento fundamentadas en el condicionamiento y la repetición para medir el nivel de autonomía argumentativa.</a:t>
            </a:r>
          </a:p>
          <a:p>
            <a:pPr algn="ctr">
              <a:lnSpc>
                <a:spcPts val="2447"/>
              </a:lnSpc>
            </a:pPr>
            <a:endParaRPr lang="es-CO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ctr">
              <a:lnSpc>
                <a:spcPts val="2447"/>
              </a:lnSpc>
            </a:pPr>
            <a:r>
              <a:rPr lang="es-CO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 nivel de dirección escolar es capaz de auditar la cultura de desempeño mediante la trazabilidad sistemática del razonamiento crítico y la asimilación de los hábitos de estudio.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EE90A71-18E5-C1C6-0B51-ED3FF58FB83C}"/>
              </a:ext>
            </a:extLst>
          </p:cNvPr>
          <p:cNvSpPr txBox="1"/>
          <p:nvPr/>
        </p:nvSpPr>
        <p:spPr>
          <a:xfrm>
            <a:off x="2762186" y="506769"/>
            <a:ext cx="12763627" cy="1782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6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Ejemplo</a:t>
            </a:r>
            <a:r>
              <a:rPr lang="en-US" sz="6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 Nacional</a:t>
            </a:r>
          </a:p>
          <a:p>
            <a:pPr algn="ctr"/>
            <a:r>
              <a:rPr lang="es-ES" sz="4400">
                <a:solidFill>
                  <a:schemeClr val="tx1">
                    <a:lumMod val="50000"/>
                    <a:lumOff val="50000"/>
                  </a:schemeClr>
                </a:solidFill>
                <a:latin typeface="Montserrat Bold" pitchFamily="2" charset="0"/>
              </a:rPr>
              <a:t>			</a:t>
            </a:r>
            <a:r>
              <a:rPr lang="es-ES" sz="4400">
                <a:solidFill>
                  <a:srgbClr val="E94E1B"/>
                </a:solidFill>
                <a:latin typeface="Montserrat Bold" pitchFamily="2" charset="0"/>
              </a:rPr>
              <a:t>– Colombia 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1F4BDF9E-1716-535E-D61A-41E2A58E1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676" y="1629180"/>
            <a:ext cx="2357881" cy="59317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A4B0D030-387E-D5D0-E591-EEF34F9B85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4161853">
            <a:off x="-5276910" y="4101617"/>
            <a:ext cx="12525492" cy="390383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36C7508-1655-30F2-3DB1-8113CCF4AE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016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25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35">
            <a:extLst>
              <a:ext uri="{FF2B5EF4-FFF2-40B4-BE49-F238E27FC236}">
                <a16:creationId xmlns:a16="http://schemas.microsoft.com/office/drawing/2014/main" id="{EF307CD4-8930-60CD-2AAD-DFA3F5A07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1" y="0"/>
            <a:ext cx="18288000" cy="10287000"/>
          </a:xfrm>
          <a:prstGeom prst="rect">
            <a:avLst/>
          </a:prstGeom>
        </p:spPr>
      </p:pic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DA7EE43B-A983-C542-E59C-26A127DF9451}"/>
              </a:ext>
            </a:extLst>
          </p:cNvPr>
          <p:cNvSpPr/>
          <p:nvPr/>
        </p:nvSpPr>
        <p:spPr>
          <a:xfrm rot="5400000">
            <a:off x="3856444" y="-3565114"/>
            <a:ext cx="829729" cy="10981017"/>
          </a:xfrm>
          <a:prstGeom prst="roundRect">
            <a:avLst>
              <a:gd name="adj" fmla="val 50000"/>
            </a:avLst>
          </a:prstGeom>
          <a:solidFill>
            <a:srgbClr val="3945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4FCA8694-F668-1C0F-2BA0-BC71116B05F8}"/>
              </a:ext>
            </a:extLst>
          </p:cNvPr>
          <p:cNvSpPr/>
          <p:nvPr/>
        </p:nvSpPr>
        <p:spPr>
          <a:xfrm rot="5400000">
            <a:off x="13072667" y="735999"/>
            <a:ext cx="4334570" cy="9067801"/>
          </a:xfrm>
          <a:prstGeom prst="roundRect">
            <a:avLst>
              <a:gd name="adj" fmla="val 50000"/>
            </a:avLst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TextBox 22"/>
          <p:cNvSpPr txBox="1"/>
          <p:nvPr/>
        </p:nvSpPr>
        <p:spPr>
          <a:xfrm>
            <a:off x="533400" y="702144"/>
            <a:ext cx="1280160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76"/>
              </a:lnSpc>
            </a:pPr>
            <a:r>
              <a:rPr lang="en-US" sz="5514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</a:t>
            </a:r>
            <a:r>
              <a:rPr lang="en-US" sz="5514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Experiencia</a:t>
            </a:r>
            <a:r>
              <a:rPr lang="en-US" sz="5514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5514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Docente</a:t>
            </a:r>
            <a:r>
              <a:rPr lang="en-US" sz="5514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 </a:t>
            </a:r>
          </a:p>
          <a:p>
            <a:pPr algn="l">
              <a:lnSpc>
                <a:spcPts val="6176"/>
              </a:lnSpc>
            </a:pPr>
            <a:r>
              <a:rPr lang="en-US" sz="4400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IA </a:t>
            </a:r>
            <a:r>
              <a:rPr lang="en-US" sz="4400" err="1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como</a:t>
            </a:r>
            <a:r>
              <a:rPr lang="en-US" sz="4400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Asistente</a:t>
            </a:r>
            <a:r>
              <a:rPr lang="en-US" sz="4400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Pedagógico</a:t>
            </a:r>
            <a:endParaRPr lang="en-US" sz="5514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276600" y="2875767"/>
            <a:ext cx="4003386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Análisis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Datos: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76600" y="4635369"/>
            <a:ext cx="4648200" cy="409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Adaptación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Curricular: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276599" y="6486244"/>
            <a:ext cx="4817037" cy="409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Apoyo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Socioemocional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76795" y="2882484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76795" y="4642086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76795" y="6562444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276600" y="3399731"/>
            <a:ext cx="5622852" cy="905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Transforma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indicadores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psicométricos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complejos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mensajes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claros y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personalizados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2447"/>
              </a:lnSpc>
            </a:pPr>
            <a:endParaRPr lang="en-US" sz="1748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276600" y="5107947"/>
            <a:ext cx="5622852" cy="1254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asistente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le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sugiere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adaptar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contenidos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para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con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necesidades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(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ej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hiperactividad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).</a:t>
            </a:r>
          </a:p>
          <a:p>
            <a:pPr algn="l">
              <a:lnSpc>
                <a:spcPts val="2447"/>
              </a:lnSpc>
            </a:pPr>
            <a:endParaRPr lang="en-US" sz="1748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276600" y="6987671"/>
            <a:ext cx="5622852" cy="8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Recibe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orientaciones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sobre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acompañar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cada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estudiante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según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situación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ayudándola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decidir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cuándo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derivar</a:t>
            </a:r>
            <a:r>
              <a:rPr lang="en-US" sz="1748">
                <a:solidFill>
                  <a:srgbClr val="595D6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  <a:endParaRPr lang="en-US" sz="1748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2360631" y="3920439"/>
            <a:ext cx="4817037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  <a:spcBef>
                <a:spcPct val="0"/>
              </a:spcBef>
            </a:pP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El </a:t>
            </a:r>
            <a:r>
              <a:rPr lang="en-US" sz="3600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Resultado</a:t>
            </a:r>
            <a:r>
              <a:rPr lang="en-US" sz="3600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Clave:</a:t>
            </a:r>
          </a:p>
          <a:p>
            <a:pPr algn="ctr">
              <a:lnSpc>
                <a:spcPts val="3598"/>
              </a:lnSpc>
              <a:spcBef>
                <a:spcPct val="0"/>
              </a:spcBef>
            </a:pPr>
            <a:endParaRPr lang="en-US" sz="2209" b="1">
              <a:solidFill>
                <a:srgbClr val="394562"/>
              </a:solidFill>
              <a:latin typeface="Montserrat" panose="00000500000000000000" pitchFamily="50" charset="0"/>
              <a:ea typeface="Tomorrow Bold"/>
              <a:cs typeface="Tomorrow Bold"/>
              <a:sym typeface="Tomorrow Bold"/>
            </a:endParaRP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Reduce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su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carga de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trabajo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administrativo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y le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permite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reenfocar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su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energía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en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lo </a:t>
            </a:r>
            <a:r>
              <a:rPr lang="en-US" sz="2209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esencial</a:t>
            </a:r>
            <a:r>
              <a:rPr lang="en-US" sz="2209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: </a:t>
            </a:r>
            <a:r>
              <a:rPr lang="en-US" sz="2209" b="1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ofrecer</a:t>
            </a:r>
            <a:r>
              <a:rPr lang="en-US" sz="2209" b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b="1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una</a:t>
            </a:r>
            <a:r>
              <a:rPr lang="en-US" sz="2209" b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</a:t>
            </a:r>
            <a:r>
              <a:rPr lang="en-US" sz="2209" b="1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educación</a:t>
            </a:r>
            <a:r>
              <a:rPr lang="en-US" sz="2209" b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mas humana, </a:t>
            </a:r>
            <a:r>
              <a:rPr lang="en-US" sz="2209" b="1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personalizada</a:t>
            </a:r>
            <a:r>
              <a:rPr lang="en-US" sz="2209" b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y </a:t>
            </a:r>
            <a:r>
              <a:rPr lang="en-US" sz="2209" b="1" err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efectiva</a:t>
            </a:r>
            <a:r>
              <a:rPr lang="en-US" sz="2209" b="1">
                <a:solidFill>
                  <a:srgbClr val="595D6B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.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66BA1812-030B-C039-58EE-1563283BC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9316769" y="3971949"/>
            <a:ext cx="2867304" cy="2745291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552ECFA-B782-5895-712C-9A88CD12A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326" y="8313648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1ABF524D-51D6-AF66-4820-5254FB274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21" y="0"/>
            <a:ext cx="18288000" cy="10287000"/>
          </a:xfrm>
          <a:prstGeom prst="rect">
            <a:avLst/>
          </a:prstGeom>
        </p:spPr>
      </p:pic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52BA679E-48D9-2E0F-D694-3E74C64F7947}"/>
              </a:ext>
            </a:extLst>
          </p:cNvPr>
          <p:cNvSpPr/>
          <p:nvPr/>
        </p:nvSpPr>
        <p:spPr>
          <a:xfrm rot="5400000">
            <a:off x="3856444" y="-3565114"/>
            <a:ext cx="829729" cy="10981017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E94E1B"/>
              </a:solidFill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D913369F-DC28-48E6-8506-1903D508FBD8}"/>
              </a:ext>
            </a:extLst>
          </p:cNvPr>
          <p:cNvSpPr/>
          <p:nvPr/>
        </p:nvSpPr>
        <p:spPr>
          <a:xfrm rot="5400000">
            <a:off x="13072667" y="735999"/>
            <a:ext cx="4334570" cy="9067801"/>
          </a:xfrm>
          <a:prstGeom prst="roundRect">
            <a:avLst>
              <a:gd name="adj" fmla="val 50000"/>
            </a:avLst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80A69272-3C08-9BFB-4C77-E37F232B41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3" r="2916"/>
          <a:stretch>
            <a:fillRect/>
          </a:stretch>
        </p:blipFill>
        <p:spPr>
          <a:xfrm>
            <a:off x="9316769" y="3971949"/>
            <a:ext cx="2867304" cy="2745291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95B5A3CF-FA3A-06DF-6350-CE232364D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326" y="8313648"/>
            <a:ext cx="2506683" cy="177135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381000" y="701843"/>
            <a:ext cx="13890871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6"/>
              </a:lnSpc>
            </a:pPr>
            <a:r>
              <a:rPr lang="en-US" sz="551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La </a:t>
            </a:r>
            <a:r>
              <a:rPr lang="en-US" sz="551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Experiencia</a:t>
            </a:r>
            <a:r>
              <a:rPr lang="en-US" sz="551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del </a:t>
            </a:r>
            <a:r>
              <a:rPr lang="en-US" sz="5514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Estudiante</a:t>
            </a:r>
            <a:r>
              <a:rPr lang="en-US" sz="5514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 </a:t>
            </a:r>
          </a:p>
          <a:p>
            <a:pPr algn="l">
              <a:lnSpc>
                <a:spcPts val="6176"/>
              </a:lnSpc>
            </a:pPr>
            <a:r>
              <a:rPr lang="en-US" sz="5514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IA  </a:t>
            </a:r>
            <a:r>
              <a:rPr lang="en-US" sz="5514" err="1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como</a:t>
            </a:r>
            <a:r>
              <a:rPr lang="en-US" sz="5514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Tutor Personal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63578" y="2946420"/>
            <a:ext cx="4003386" cy="85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Tutoría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</a:t>
            </a: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Demanda</a:t>
            </a:r>
            <a:r>
              <a:rPr lang="en-US" sz="2750">
                <a:solidFill>
                  <a:srgbClr val="FFFFFF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 </a:t>
            </a:r>
          </a:p>
          <a:p>
            <a:pPr algn="l">
              <a:lnSpc>
                <a:spcPts val="3437"/>
              </a:lnSpc>
              <a:spcBef>
                <a:spcPct val="0"/>
              </a:spcBef>
            </a:pPr>
            <a:endParaRPr lang="en-US" sz="275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063578" y="4533900"/>
            <a:ext cx="5759317" cy="409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Retroalimentación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Inmediata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</a:t>
            </a:r>
            <a:endParaRPr lang="en-US" sz="275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063578" y="6410044"/>
            <a:ext cx="4003386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Diagnóstico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75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Preciso</a:t>
            </a:r>
            <a:r>
              <a:rPr lang="en-US" sz="275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</a:t>
            </a:r>
            <a:endParaRPr lang="en-US" sz="275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41132" y="2944018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1132" y="4601750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41132" y="6438900"/>
            <a:ext cx="615353" cy="40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5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74451" y="3450859"/>
            <a:ext cx="6064112" cy="899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herramienta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tutoría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lo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acompaña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paso a paso,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haciéndole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preguntas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lugar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darle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respuestas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2447"/>
              </a:lnSpc>
            </a:pPr>
            <a:endParaRPr lang="en-US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063578" y="5051385"/>
            <a:ext cx="5622852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Practica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cuando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quiere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entiende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sus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errores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al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instante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sin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tener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esperar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ala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siguiente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clase</a:t>
            </a:r>
            <a:endParaRPr lang="en-US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063578" y="6896100"/>
            <a:ext cx="6166022" cy="1254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47"/>
              </a:lnSpc>
            </a:pP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Evaluaciones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formativas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(SUAT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Sistemática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Unificada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Ágil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y Transversal) le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muestran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exactamente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qué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áreas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necesita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1748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reforzar</a:t>
            </a:r>
            <a:r>
              <a:rPr lang="en-US" sz="1748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algn="l">
              <a:lnSpc>
                <a:spcPts val="2447"/>
              </a:lnSpc>
            </a:pPr>
            <a:endParaRPr lang="en-US" sz="1748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2216157" y="3695700"/>
            <a:ext cx="5671243" cy="33268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8"/>
              </a:lnSpc>
              <a:spcBef>
                <a:spcPct val="0"/>
              </a:spcBef>
            </a:pP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El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Resultado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Clave:</a:t>
            </a:r>
          </a:p>
          <a:p>
            <a:pPr algn="ctr">
              <a:lnSpc>
                <a:spcPts val="3596"/>
              </a:lnSpc>
              <a:spcBef>
                <a:spcPct val="0"/>
              </a:spcBef>
            </a:pPr>
            <a:endParaRPr lang="en-US" sz="2209" b="1">
              <a:solidFill>
                <a:srgbClr val="394562"/>
              </a:solidFill>
              <a:latin typeface="Montserrat" panose="00000500000000000000" pitchFamily="50" charset="0"/>
              <a:ea typeface="Tomorrow Bold"/>
              <a:cs typeface="Tomorrow Bold"/>
              <a:sym typeface="Tomorrow Bold"/>
            </a:endParaRP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Manuel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gana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autonomía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,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comprensión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en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matemáticas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. Más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seguro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y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apoyado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en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su</a:t>
            </a:r>
            <a:r>
              <a:rPr lang="en-US" sz="2209" b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 </a:t>
            </a:r>
            <a:r>
              <a:rPr lang="en-US" sz="2209" b="1" err="1">
                <a:solidFill>
                  <a:srgbClr val="394562"/>
                </a:solidFill>
                <a:latin typeface="Montserrat" panose="00000500000000000000" pitchFamily="50" charset="0"/>
                <a:ea typeface="Tomorrow Bold"/>
                <a:cs typeface="Tomorrow Bold"/>
                <a:sym typeface="Tomorrow Bold"/>
              </a:rPr>
              <a:t>aprendizaje</a:t>
            </a:r>
            <a:endParaRPr lang="en-US" sz="2209" b="1">
              <a:solidFill>
                <a:srgbClr val="394562"/>
              </a:solidFill>
              <a:latin typeface="Montserrat" panose="00000500000000000000" pitchFamily="50" charset="0"/>
              <a:ea typeface="Tomorrow Bold"/>
              <a:cs typeface="Tomorrow Bold"/>
              <a:sym typeface="Tomorrow Bold"/>
            </a:endParaRPr>
          </a:p>
          <a:p>
            <a:pPr algn="ctr">
              <a:lnSpc>
                <a:spcPts val="2600"/>
              </a:lnSpc>
              <a:spcBef>
                <a:spcPct val="0"/>
              </a:spcBef>
            </a:pPr>
            <a:endParaRPr lang="en-US" sz="2209">
              <a:solidFill>
                <a:srgbClr val="394562"/>
              </a:solidFill>
              <a:latin typeface="Montserrat" panose="00000500000000000000" pitchFamily="50" charset="0"/>
              <a:ea typeface="Tomorrow Bold"/>
              <a:cs typeface="Tomorrow Bold"/>
              <a:sym typeface="Tomorrow Bold"/>
            </a:endParaRPr>
          </a:p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209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Práctica</a:t>
            </a:r>
            <a:r>
              <a:rPr lang="en-US" sz="2209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 &gt; Feedback Tutor IA &gt; </a:t>
            </a:r>
            <a:r>
              <a:rPr lang="en-US" sz="2209" err="1">
                <a:solidFill>
                  <a:srgbClr val="394562"/>
                </a:solidFill>
                <a:latin typeface="Montserrat" panose="00000500000000000000" pitchFamily="50" charset="0"/>
                <a:ea typeface="Tomorrow"/>
                <a:cs typeface="Tomorrow"/>
                <a:sym typeface="Tomorrow"/>
              </a:rPr>
              <a:t>Comprensión</a:t>
            </a:r>
            <a:endParaRPr lang="en-US" sz="2209">
              <a:solidFill>
                <a:srgbClr val="394562"/>
              </a:solidFill>
              <a:latin typeface="Montserrat" panose="00000500000000000000" pitchFamily="50" charset="0"/>
              <a:ea typeface="Tomorrow"/>
              <a:cs typeface="Tomorrow"/>
              <a:sym typeface="Tomorrow"/>
            </a:endParaRPr>
          </a:p>
          <a:p>
            <a:pPr algn="ctr">
              <a:lnSpc>
                <a:spcPts val="3598"/>
              </a:lnSpc>
              <a:spcBef>
                <a:spcPct val="0"/>
              </a:spcBef>
            </a:pPr>
            <a:endParaRPr lang="en-US" sz="2209">
              <a:solidFill>
                <a:srgbClr val="FFFFFF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A671C6CE-4067-7E0A-8D3E-920779B8F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25A8A02-527D-41F6-D84F-DD2B7D602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91"/>
          <a:stretch>
            <a:fillRect/>
          </a:stretch>
        </p:blipFill>
        <p:spPr>
          <a:xfrm rot="10800000">
            <a:off x="-1" y="7367506"/>
            <a:ext cx="13214921" cy="2929393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E4D18158-3B4A-46A7-6917-862FE366BCCF}"/>
              </a:ext>
            </a:extLst>
          </p:cNvPr>
          <p:cNvSpPr/>
          <p:nvPr/>
        </p:nvSpPr>
        <p:spPr>
          <a:xfrm rot="5400000">
            <a:off x="5238351" y="3261165"/>
            <a:ext cx="7592912" cy="5335558"/>
          </a:xfrm>
          <a:prstGeom prst="roundRect">
            <a:avLst>
              <a:gd name="adj" fmla="val 3777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F50A0C7A-B25D-5355-09F0-3C49A8469852}"/>
              </a:ext>
            </a:extLst>
          </p:cNvPr>
          <p:cNvSpPr/>
          <p:nvPr/>
        </p:nvSpPr>
        <p:spPr>
          <a:xfrm rot="5400000">
            <a:off x="-615183" y="3283224"/>
            <a:ext cx="7592912" cy="5335558"/>
          </a:xfrm>
          <a:prstGeom prst="roundRect">
            <a:avLst>
              <a:gd name="adj" fmla="val 377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1297885" y="230229"/>
            <a:ext cx="11351315" cy="1526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5400" b="1" err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Actividad</a:t>
            </a:r>
            <a:r>
              <a:rPr lang="en-US" sz="5400" b="1">
                <a:solidFill>
                  <a:srgbClr val="E94E1B"/>
                </a:solidFill>
                <a:latin typeface="Montserrat Bold" panose="020B0604020202020204" charset="0"/>
                <a:sym typeface="Telegraf"/>
              </a:rPr>
              <a:t> Central: </a:t>
            </a:r>
          </a:p>
          <a:p>
            <a:pPr algn="l">
              <a:lnSpc>
                <a:spcPts val="4000"/>
              </a:lnSpc>
            </a:pPr>
            <a:r>
              <a:rPr lang="en-US" sz="3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¿</a:t>
            </a:r>
            <a:r>
              <a:rPr lang="en-US" sz="3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Dónde</a:t>
            </a:r>
            <a:r>
              <a:rPr lang="en-US" sz="3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 se </a:t>
            </a:r>
            <a:r>
              <a:rPr lang="en-US" sz="3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Encuentra</a:t>
            </a:r>
            <a:r>
              <a:rPr lang="en-US" sz="3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 Nuestra </a:t>
            </a:r>
            <a:r>
              <a:rPr lang="en-US" sz="3600" b="1" err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Institución</a:t>
            </a:r>
            <a:r>
              <a:rPr lang="en-US" sz="3600" b="1">
                <a:solidFill>
                  <a:srgbClr val="394562"/>
                </a:solidFill>
                <a:latin typeface="Montserrat Bold" panose="020B0604020202020204" charset="0"/>
                <a:sym typeface="Telegraf"/>
              </a:rPr>
              <a:t>?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A88825CA-D548-FF97-6065-DB21289BF9BA}"/>
              </a:ext>
            </a:extLst>
          </p:cNvPr>
          <p:cNvSpPr/>
          <p:nvPr/>
        </p:nvSpPr>
        <p:spPr>
          <a:xfrm>
            <a:off x="533400" y="2154546"/>
            <a:ext cx="5335557" cy="2100542"/>
          </a:xfrm>
          <a:prstGeom prst="roundRect">
            <a:avLst>
              <a:gd name="adj" fmla="val 12116"/>
            </a:avLst>
          </a:prstGeom>
          <a:noFill/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914400" y="2570747"/>
            <a:ext cx="4680352" cy="69011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40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Parte</a:t>
            </a:r>
            <a:r>
              <a:rPr lang="en-US" sz="40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A: </a:t>
            </a:r>
          </a:p>
          <a:p>
            <a:pPr algn="ctr">
              <a:lnSpc>
                <a:spcPts val="3000"/>
              </a:lnSpc>
            </a:pPr>
            <a:r>
              <a:rPr lang="en-US" sz="24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Autoevaluación</a:t>
            </a: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</a:p>
          <a:p>
            <a:pPr algn="ctr">
              <a:lnSpc>
                <a:spcPts val="3000"/>
              </a:lnSpc>
            </a:pPr>
            <a:r>
              <a:rPr lang="en-US" sz="24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Institucional</a:t>
            </a: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</a:p>
          <a:p>
            <a:pPr algn="ctr">
              <a:lnSpc>
                <a:spcPts val="3000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(Individual)</a:t>
            </a:r>
          </a:p>
          <a:p>
            <a:pPr algn="ctr">
              <a:lnSpc>
                <a:spcPts val="3000"/>
              </a:lnSpc>
            </a:pP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  <a:p>
            <a:pPr algn="l">
              <a:lnSpc>
                <a:spcPts val="3000"/>
              </a:lnSpc>
            </a:pPr>
            <a:endParaRPr lang="en-US" sz="24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Lea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nuevamente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las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descripciones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cuatro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escenarios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</a:t>
            </a: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Identifique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cuadrante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mejor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representa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situación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actual de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colegio.</a:t>
            </a: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Anote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las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razones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elección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. ¿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Qué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prácticas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o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políticas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específicas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lo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ubican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allí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?</a:t>
            </a:r>
          </a:p>
          <a:p>
            <a:pPr algn="l">
              <a:lnSpc>
                <a:spcPts val="3000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668770" y="2570747"/>
            <a:ext cx="4849219" cy="5746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4000" b="1" err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Parte</a:t>
            </a:r>
            <a:r>
              <a:rPr lang="en-US" sz="4000" b="1">
                <a:solidFill>
                  <a:srgbClr val="E94E1B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B: </a:t>
            </a:r>
          </a:p>
          <a:p>
            <a:pPr algn="ctr">
              <a:lnSpc>
                <a:spcPts val="3000"/>
              </a:lnSpc>
            </a:pPr>
            <a:r>
              <a:rPr lang="en-US" sz="24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Identificación</a:t>
            </a: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de</a:t>
            </a:r>
          </a:p>
          <a:p>
            <a:pPr algn="ctr">
              <a:lnSpc>
                <a:spcPts val="3000"/>
              </a:lnSpc>
            </a:pP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4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Retos</a:t>
            </a: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4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Críticos</a:t>
            </a:r>
            <a:r>
              <a:rPr lang="en-US" sz="24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</a:p>
          <a:p>
            <a:pPr algn="ctr">
              <a:lnSpc>
                <a:spcPts val="3000"/>
              </a:lnSpc>
            </a:pPr>
            <a:r>
              <a:rPr lang="en-US" sz="24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(Individual)</a:t>
            </a:r>
          </a:p>
          <a:p>
            <a:pPr algn="ctr">
              <a:lnSpc>
                <a:spcPts val="3000"/>
              </a:lnSpc>
            </a:pP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3000"/>
              </a:lnSpc>
            </a:pPr>
            <a:endParaRPr lang="en-US" sz="24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 </a:t>
            </a:r>
            <a:r>
              <a:rPr lang="en-US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partir</a:t>
            </a: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del </a:t>
            </a:r>
            <a:r>
              <a:rPr lang="en-US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cuadrante</a:t>
            </a: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seleccionado</a:t>
            </a: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, </a:t>
            </a:r>
            <a:r>
              <a:rPr lang="en-US" sz="20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reflexione</a:t>
            </a:r>
            <a:r>
              <a:rPr lang="en-US" sz="20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</a:t>
            </a:r>
          </a:p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    ¿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Cuáles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son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los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principales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</a:p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   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desafíos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que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observa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?</a:t>
            </a: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Considere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estas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dimensiones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</a:p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para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su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2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análisis</a:t>
            </a:r>
            <a:r>
              <a:rPr lang="en-US" sz="2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:</a:t>
            </a:r>
          </a:p>
          <a:p>
            <a:pPr algn="l">
              <a:lnSpc>
                <a:spcPts val="3000"/>
              </a:lnSpc>
            </a:pPr>
            <a:endParaRPr lang="en-US" sz="240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3000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887200" y="5928944"/>
            <a:ext cx="5922943" cy="2929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2000"/>
              </a:lnSpc>
              <a:buFont typeface="Arial"/>
              <a:buChar char="•"/>
            </a:pP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Liderazgo y Nivel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Institucional</a:t>
            </a: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algn="l">
              <a:lnSpc>
                <a:spcPts val="2000"/>
              </a:lnSpc>
            </a:pP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marL="518160" lvl="1" indent="-259080" algn="l">
              <a:lnSpc>
                <a:spcPts val="2000"/>
              </a:lnSpc>
              <a:buFont typeface="Arial"/>
              <a:buChar char="•"/>
            </a:pP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Regulación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,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Ética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y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Privacidad</a:t>
            </a: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algn="l">
              <a:lnSpc>
                <a:spcPts val="2000"/>
              </a:lnSpc>
            </a:pP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marL="518160" lvl="1" indent="-259080" algn="l">
              <a:lnSpc>
                <a:spcPts val="2000"/>
              </a:lnSpc>
              <a:buFont typeface="Arial"/>
              <a:buChar char="•"/>
            </a:pP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Infraestructura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y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Recursos</a:t>
            </a: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algn="l">
              <a:lnSpc>
                <a:spcPts val="2000"/>
              </a:lnSpc>
            </a:pP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marL="518160" lvl="1" indent="-259080" algn="l">
              <a:lnSpc>
                <a:spcPts val="2000"/>
              </a:lnSpc>
              <a:buFont typeface="Arial"/>
              <a:buChar char="•"/>
            </a:pP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Adaptación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Pedagógica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y Curricular</a:t>
            </a:r>
          </a:p>
          <a:p>
            <a:pPr algn="l">
              <a:lnSpc>
                <a:spcPts val="2000"/>
              </a:lnSpc>
            </a:pP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marL="518160" lvl="1" indent="-259080" algn="l">
              <a:lnSpc>
                <a:spcPts val="2000"/>
              </a:lnSpc>
              <a:buFont typeface="Arial"/>
              <a:buChar char="•"/>
            </a:pP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Formación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y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Acompañamiento</a:t>
            </a:r>
            <a:r>
              <a:rPr lang="en-US" sz="2200" b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200" b="1" err="1">
                <a:solidFill>
                  <a:srgbClr val="394562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Docente</a:t>
            </a:r>
            <a:endParaRPr lang="en-US" sz="2200" b="1">
              <a:solidFill>
                <a:srgbClr val="394562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  <a:p>
            <a:pPr algn="l">
              <a:lnSpc>
                <a:spcPts val="3000"/>
              </a:lnSpc>
              <a:spcBef>
                <a:spcPct val="0"/>
              </a:spcBef>
            </a:pPr>
            <a:endParaRPr lang="en-US" sz="2400" b="1">
              <a:solidFill>
                <a:srgbClr val="FFFFFF"/>
              </a:solidFill>
              <a:latin typeface="Montserrat Bold" panose="020B0604020202020204" charset="0"/>
              <a:ea typeface="Telegraf Bold"/>
              <a:cs typeface="Telegraf Bold"/>
              <a:sym typeface="Telegraf Bold"/>
            </a:endParaRPr>
          </a:p>
        </p:txBody>
      </p:sp>
      <p:pic>
        <p:nvPicPr>
          <p:cNvPr id="17" name="Imagen 16">
            <a:hlinkClick r:id="rId4"/>
            <a:extLst>
              <a:ext uri="{FF2B5EF4-FFF2-40B4-BE49-F238E27FC236}">
                <a16:creationId xmlns:a16="http://schemas.microsoft.com/office/drawing/2014/main" id="{2C9AC07D-C817-DBA4-8FE0-FF1FFD51E8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1789"/>
          <a:stretch>
            <a:fillRect/>
          </a:stretch>
        </p:blipFill>
        <p:spPr>
          <a:xfrm>
            <a:off x="13238057" y="2490256"/>
            <a:ext cx="3144943" cy="3051909"/>
          </a:xfrm>
          <a:prstGeom prst="rect">
            <a:avLst/>
          </a:prstGeom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5BEEAFAB-86F3-96ED-325D-961B4805F92D}"/>
              </a:ext>
            </a:extLst>
          </p:cNvPr>
          <p:cNvSpPr/>
          <p:nvPr/>
        </p:nvSpPr>
        <p:spPr>
          <a:xfrm>
            <a:off x="6367029" y="2154546"/>
            <a:ext cx="5335557" cy="2100542"/>
          </a:xfrm>
          <a:prstGeom prst="roundRect">
            <a:avLst>
              <a:gd name="adj" fmla="val 12116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95DABA8-4358-3F69-A395-5772E2D2C552}"/>
              </a:ext>
            </a:extLst>
          </p:cNvPr>
          <p:cNvSpPr txBox="1"/>
          <p:nvPr/>
        </p:nvSpPr>
        <p:spPr>
          <a:xfrm>
            <a:off x="711470" y="4610100"/>
            <a:ext cx="794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>
                <a:solidFill>
                  <a:srgbClr val="E94E1B"/>
                </a:solidFill>
                <a:latin typeface="Montserrat" panose="00000500000000000000" pitchFamily="50" charset="0"/>
              </a:rPr>
              <a:t>1.</a:t>
            </a:r>
            <a:endParaRPr lang="es-CO" sz="4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CC673F3-7525-D0B2-4C16-71B6DE41171A}"/>
              </a:ext>
            </a:extLst>
          </p:cNvPr>
          <p:cNvSpPr txBox="1"/>
          <p:nvPr/>
        </p:nvSpPr>
        <p:spPr>
          <a:xfrm>
            <a:off x="609600" y="6057900"/>
            <a:ext cx="794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>
                <a:solidFill>
                  <a:srgbClr val="E94E1B"/>
                </a:solidFill>
                <a:latin typeface="Montserrat" panose="00000500000000000000" pitchFamily="50" charset="0"/>
              </a:rPr>
              <a:t>2.</a:t>
            </a:r>
            <a:endParaRPr lang="es-CO" sz="4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B6D131D-2FEC-0518-0224-6B2892220B7C}"/>
              </a:ext>
            </a:extLst>
          </p:cNvPr>
          <p:cNvSpPr txBox="1"/>
          <p:nvPr/>
        </p:nvSpPr>
        <p:spPr>
          <a:xfrm>
            <a:off x="591267" y="7587494"/>
            <a:ext cx="794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>
                <a:solidFill>
                  <a:srgbClr val="E94E1B"/>
                </a:solidFill>
                <a:latin typeface="Montserrat" panose="00000500000000000000" pitchFamily="50" charset="0"/>
              </a:rPr>
              <a:t>3.</a:t>
            </a:r>
            <a:endParaRPr lang="es-CO" sz="4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E55B12E-BF5B-A3D6-FFCC-9608C9B42A2C}"/>
              </a:ext>
            </a:extLst>
          </p:cNvPr>
          <p:cNvSpPr txBox="1"/>
          <p:nvPr/>
        </p:nvSpPr>
        <p:spPr>
          <a:xfrm>
            <a:off x="6484173" y="4602659"/>
            <a:ext cx="794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>
                <a:solidFill>
                  <a:srgbClr val="E94E1B"/>
                </a:solidFill>
                <a:latin typeface="Montserrat" panose="00000500000000000000" pitchFamily="50" charset="0"/>
              </a:rPr>
              <a:t>1.</a:t>
            </a:r>
            <a:endParaRPr lang="es-CO" sz="4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D6335D9-D288-C270-61B3-EF34651801F2}"/>
              </a:ext>
            </a:extLst>
          </p:cNvPr>
          <p:cNvSpPr txBox="1"/>
          <p:nvPr/>
        </p:nvSpPr>
        <p:spPr>
          <a:xfrm>
            <a:off x="6347123" y="6431459"/>
            <a:ext cx="794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>
                <a:solidFill>
                  <a:srgbClr val="E94E1B"/>
                </a:solidFill>
                <a:latin typeface="Montserrat" panose="00000500000000000000" pitchFamily="50" charset="0"/>
              </a:rPr>
              <a:t>2.</a:t>
            </a:r>
            <a:endParaRPr lang="es-CO" sz="4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2CEAF4-B12C-A6E7-A0E0-2CBE3913145F}"/>
              </a:ext>
            </a:extLst>
          </p:cNvPr>
          <p:cNvSpPr txBox="1"/>
          <p:nvPr/>
        </p:nvSpPr>
        <p:spPr>
          <a:xfrm>
            <a:off x="13258800" y="15621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menti.com</a:t>
            </a:r>
          </a:p>
          <a:p>
            <a:pPr algn="ctr"/>
            <a:r>
              <a:rPr lang="es-MX" sz="2400" b="1">
                <a:solidFill>
                  <a:srgbClr val="E94E1B"/>
                </a:solidFill>
                <a:latin typeface="Montserrat" panose="00000500000000000000" pitchFamily="50" charset="0"/>
              </a:rPr>
              <a:t>7956 6967</a:t>
            </a:r>
            <a:endParaRPr lang="es-CO" sz="2400" b="1">
              <a:solidFill>
                <a:srgbClr val="E94E1B"/>
              </a:solidFill>
              <a:latin typeface="Montserrat" panose="00000500000000000000" pitchFamily="50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D5967EF4-5910-07B8-4B2F-A9E922B8C9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4326" y="8313648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D7BBA80-90D6-A0E9-56C1-EDDB4AEBE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B776AC5-C55C-FCE9-1F37-9CAED0111BAF}"/>
              </a:ext>
            </a:extLst>
          </p:cNvPr>
          <p:cNvSpPr/>
          <p:nvPr/>
        </p:nvSpPr>
        <p:spPr>
          <a:xfrm>
            <a:off x="4980679" y="2400300"/>
            <a:ext cx="8506721" cy="762000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3438277" y="377998"/>
            <a:ext cx="11872876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escalar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mi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</a:t>
            </a:r>
          </a:p>
          <a:p>
            <a:pPr algn="ctr">
              <a:lnSpc>
                <a:spcPts val="6500"/>
              </a:lnSpc>
            </a:pP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Gerencia</a:t>
            </a:r>
            <a:r>
              <a:rPr lang="en-US" sz="6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66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16194" y="2500374"/>
            <a:ext cx="7924800" cy="47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73"/>
              </a:lnSpc>
            </a:pP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Análisis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de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y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toma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de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decisiones</a:t>
            </a:r>
            <a:endParaRPr lang="en-US" sz="2715" b="1">
              <a:solidFill>
                <a:schemeClr val="bg1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13A269F-AE8F-8D9B-A6A4-14F338AAA7C8}"/>
              </a:ext>
            </a:extLst>
          </p:cNvPr>
          <p:cNvSpPr txBox="1"/>
          <p:nvPr/>
        </p:nvSpPr>
        <p:spPr>
          <a:xfrm>
            <a:off x="13986183" y="5005208"/>
            <a:ext cx="3642509" cy="2898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solidFill>
                  <a:srgbClr val="E94E1B"/>
                </a:solidFill>
                <a:latin typeface="Montserrat" panose="00000500000000000000" pitchFamily="50" charset="0"/>
              </a:rPr>
              <a:t>CAME</a:t>
            </a:r>
            <a:r>
              <a:rPr lang="es-CO" sz="2800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</a:p>
          <a:p>
            <a:pPr algn="ctr"/>
            <a:endParaRPr lang="es-CO" sz="26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600" b="1">
                <a:solidFill>
                  <a:srgbClr val="394562"/>
                </a:solidFill>
                <a:latin typeface="Montserrat" panose="00000500000000000000" pitchFamily="50" charset="0"/>
              </a:rPr>
              <a:t>(Corregir, Afrontar, Mantener, Explotar)</a:t>
            </a:r>
            <a:r>
              <a:rPr lang="es-CO" sz="2600">
                <a:solidFill>
                  <a:srgbClr val="394562"/>
                </a:solidFill>
                <a:latin typeface="Montserrat" panose="00000500000000000000" pitchFamily="50" charset="0"/>
              </a:rPr>
              <a:t>: traduce el FODA en acción estratégica.</a:t>
            </a:r>
          </a:p>
          <a:p>
            <a:pPr algn="l">
              <a:lnSpc>
                <a:spcPts val="4073"/>
              </a:lnSpc>
            </a:pPr>
            <a:endParaRPr lang="en-US" sz="2415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267531E-E80E-686E-B40D-F27852A41D71}"/>
              </a:ext>
            </a:extLst>
          </p:cNvPr>
          <p:cNvSpPr txBox="1"/>
          <p:nvPr/>
        </p:nvSpPr>
        <p:spPr>
          <a:xfrm>
            <a:off x="5376440" y="5005208"/>
            <a:ext cx="3576587" cy="3483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solidFill>
                  <a:srgbClr val="E94E1B"/>
                </a:solidFill>
                <a:latin typeface="Montserrat" panose="00000500000000000000" pitchFamily="50" charset="0"/>
              </a:rPr>
              <a:t>5 Fuerzas de Porter</a:t>
            </a:r>
            <a:r>
              <a:rPr lang="es-CO" sz="28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</a:p>
          <a:p>
            <a:pPr algn="ctr"/>
            <a:endParaRPr lang="es-CO" sz="28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800">
                <a:solidFill>
                  <a:srgbClr val="394562"/>
                </a:solidFill>
                <a:latin typeface="Montserrat" panose="00000500000000000000" pitchFamily="50" charset="0"/>
              </a:rPr>
              <a:t>Análisis de la industria (sector educativo) y competencia.</a:t>
            </a:r>
          </a:p>
          <a:p>
            <a:pPr algn="l">
              <a:lnSpc>
                <a:spcPts val="4073"/>
              </a:lnSpc>
            </a:pPr>
            <a:endParaRPr lang="en-US" sz="2415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1E6E169F-83EC-B936-66A1-2D1A9B0C1805}"/>
              </a:ext>
            </a:extLst>
          </p:cNvPr>
          <p:cNvSpPr txBox="1"/>
          <p:nvPr/>
        </p:nvSpPr>
        <p:spPr>
          <a:xfrm>
            <a:off x="10273494" y="5005208"/>
            <a:ext cx="2590800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solidFill>
                  <a:srgbClr val="E94E1B"/>
                </a:solidFill>
                <a:latin typeface="Montserrat" panose="00000500000000000000" pitchFamily="50" charset="0"/>
              </a:rPr>
              <a:t>FODA/DOFA</a:t>
            </a:r>
            <a:r>
              <a:rPr lang="es-CO" sz="28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endParaRPr lang="es-CO" sz="28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800">
                <a:solidFill>
                  <a:srgbClr val="394562"/>
                </a:solidFill>
                <a:latin typeface="Montserrat" panose="00000500000000000000" pitchFamily="50" charset="0"/>
              </a:rPr>
              <a:t>Integra hallazgos externos con diagnóstico interno.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BD7198F-DBB4-3C68-3ABA-BFA2318D9034}"/>
              </a:ext>
            </a:extLst>
          </p:cNvPr>
          <p:cNvSpPr txBox="1"/>
          <p:nvPr/>
        </p:nvSpPr>
        <p:spPr>
          <a:xfrm>
            <a:off x="6379794" y="3263653"/>
            <a:ext cx="573617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CO" sz="2800" b="1">
                <a:solidFill>
                  <a:srgbClr val="394562"/>
                </a:solidFill>
                <a:latin typeface="Montserrat" panose="00000500000000000000" pitchFamily="50" charset="0"/>
              </a:rPr>
              <a:t>Marcos conceptuales rectores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0355C115-321D-73A8-C131-4851AC76AA8C}"/>
              </a:ext>
            </a:extLst>
          </p:cNvPr>
          <p:cNvSpPr txBox="1"/>
          <p:nvPr/>
        </p:nvSpPr>
        <p:spPr>
          <a:xfrm>
            <a:off x="633052" y="4814105"/>
            <a:ext cx="3717254" cy="4201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solidFill>
                  <a:srgbClr val="E94E1B"/>
                </a:solidFill>
                <a:latin typeface="Montserrat" panose="00000500000000000000" pitchFamily="50" charset="0"/>
              </a:rPr>
              <a:t>PESTEL</a:t>
            </a:r>
            <a:r>
              <a:rPr lang="es-CO" sz="28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</a:p>
          <a:p>
            <a:pPr algn="ctr"/>
            <a:endParaRPr lang="es-CO" sz="28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700">
                <a:solidFill>
                  <a:srgbClr val="394562"/>
                </a:solidFill>
                <a:latin typeface="Montserrat" panose="00000500000000000000" pitchFamily="50" charset="0"/>
              </a:rPr>
              <a:t>Factores externos macro (políticos, económicos, sociales, tecnológicos, ecológicos, legales). Útil para mapeo de entorno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.</a:t>
            </a:r>
          </a:p>
          <a:p>
            <a:endParaRPr lang="es-CO" sz="2800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322B5A2-FF3E-28EA-0B7F-B9175BC33310}"/>
              </a:ext>
            </a:extLst>
          </p:cNvPr>
          <p:cNvSpPr/>
          <p:nvPr/>
        </p:nvSpPr>
        <p:spPr>
          <a:xfrm>
            <a:off x="404452" y="4572586"/>
            <a:ext cx="4167548" cy="4219047"/>
          </a:xfrm>
          <a:prstGeom prst="roundRect">
            <a:avLst>
              <a:gd name="adj" fmla="val 12116"/>
            </a:avLst>
          </a:prstGeom>
          <a:noFill/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7AB50E29-61B3-4864-0E49-A658D81F2E53}"/>
              </a:ext>
            </a:extLst>
          </p:cNvPr>
          <p:cNvSpPr/>
          <p:nvPr/>
        </p:nvSpPr>
        <p:spPr>
          <a:xfrm>
            <a:off x="5052652" y="4572586"/>
            <a:ext cx="4167548" cy="4219047"/>
          </a:xfrm>
          <a:prstGeom prst="roundRect">
            <a:avLst>
              <a:gd name="adj" fmla="val 12116"/>
            </a:avLst>
          </a:prstGeom>
          <a:noFill/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743B0CA0-BAAE-6CCD-913E-8B76B7B550CA}"/>
              </a:ext>
            </a:extLst>
          </p:cNvPr>
          <p:cNvSpPr/>
          <p:nvPr/>
        </p:nvSpPr>
        <p:spPr>
          <a:xfrm>
            <a:off x="9576134" y="4572586"/>
            <a:ext cx="3911266" cy="4219047"/>
          </a:xfrm>
          <a:prstGeom prst="roundRect">
            <a:avLst>
              <a:gd name="adj" fmla="val 12116"/>
            </a:avLst>
          </a:prstGeom>
          <a:noFill/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C16E386-A45F-720B-90CE-1FECA474ACC0}"/>
              </a:ext>
            </a:extLst>
          </p:cNvPr>
          <p:cNvSpPr/>
          <p:nvPr/>
        </p:nvSpPr>
        <p:spPr>
          <a:xfrm>
            <a:off x="13739452" y="4601219"/>
            <a:ext cx="4167548" cy="4219047"/>
          </a:xfrm>
          <a:prstGeom prst="roundRect">
            <a:avLst>
              <a:gd name="adj" fmla="val 12116"/>
            </a:avLst>
          </a:prstGeom>
          <a:noFill/>
          <a:ln>
            <a:solidFill>
              <a:srgbClr val="3945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AE93BFC-61E1-9249-5A0D-4573E7E4EE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69691-F243-9F52-47F6-ED02868E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0571CD6-D85B-1A39-2F0E-8417DFB88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B49A1E7-0533-763E-ED3D-504FE0AFFD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204018"/>
              </p:ext>
            </p:extLst>
          </p:nvPr>
        </p:nvGraphicFramePr>
        <p:xfrm>
          <a:off x="2135715" y="4147495"/>
          <a:ext cx="14478000" cy="4937760"/>
        </p:xfrm>
        <a:graphic>
          <a:graphicData uri="http://schemas.openxmlformats.org/drawingml/2006/table">
            <a:tbl>
              <a:tblPr/>
              <a:tblGrid>
                <a:gridCol w="4826000">
                  <a:extLst>
                    <a:ext uri="{9D8B030D-6E8A-4147-A177-3AD203B41FA5}">
                      <a16:colId xmlns:a16="http://schemas.microsoft.com/office/drawing/2014/main" val="4259930761"/>
                    </a:ext>
                  </a:extLst>
                </a:gridCol>
                <a:gridCol w="4826000">
                  <a:extLst>
                    <a:ext uri="{9D8B030D-6E8A-4147-A177-3AD203B41FA5}">
                      <a16:colId xmlns:a16="http://schemas.microsoft.com/office/drawing/2014/main" val="2788747698"/>
                    </a:ext>
                  </a:extLst>
                </a:gridCol>
                <a:gridCol w="4826000">
                  <a:extLst>
                    <a:ext uri="{9D8B030D-6E8A-4147-A177-3AD203B41FA5}">
                      <a16:colId xmlns:a16="http://schemas.microsoft.com/office/drawing/2014/main" val="3149202044"/>
                    </a:ext>
                  </a:extLst>
                </a:gridCol>
              </a:tblGrid>
              <a:tr h="4329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E94E1B"/>
                          </a:solidFill>
                          <a:latin typeface="Montserrat" panose="00000500000000000000" pitchFamily="50" charset="0"/>
                        </a:rPr>
                        <a:t>Fuente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E94E1B"/>
                          </a:solidFill>
                          <a:latin typeface="Montserrat" panose="00000500000000000000" pitchFamily="50" charset="0"/>
                        </a:rPr>
                        <a:t>Naturaleza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E94E1B"/>
                          </a:solidFill>
                          <a:latin typeface="Montserrat" panose="00000500000000000000" pitchFamily="50" charset="0"/>
                        </a:rPr>
                        <a:t>Utilidad analítica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720927"/>
                  </a:ext>
                </a:extLst>
              </a:tr>
              <a:tr h="1082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UNESCO – Instituto de Estadística (UIS)</a:t>
                      </a:r>
                      <a:endParaRPr lang="es-CO" sz="2400">
                        <a:solidFill>
                          <a:srgbClr val="394562"/>
                        </a:solidFill>
                        <a:latin typeface="Montserrat" panose="00000500000000000000" pitchFamily="50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Indicadores ODS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Fuente oficial para indicadores comparables internacionalmente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620264"/>
                  </a:ext>
                </a:extLst>
              </a:tr>
              <a:tr h="7576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OCDE – Education at a Glance</a:t>
                      </a:r>
                      <a:endParaRPr lang="en-US" sz="2400">
                        <a:solidFill>
                          <a:srgbClr val="394562"/>
                        </a:solidFill>
                        <a:latin typeface="Montserrat" panose="00000500000000000000" pitchFamily="50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Indicadores anuales, PISA, PIAAC, TALIS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Comparación internacional rigurosa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355926"/>
                  </a:ext>
                </a:extLst>
              </a:tr>
              <a:tr h="7576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Banco Mundial – EdStats</a:t>
                      </a:r>
                      <a:endParaRPr lang="es-CO" sz="2400">
                        <a:solidFill>
                          <a:srgbClr val="394562"/>
                        </a:solidFill>
                        <a:latin typeface="Montserrat" panose="00000500000000000000" pitchFamily="50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1.500+ indicadores por país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Series históricas, análisis cuantitativo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220915"/>
                  </a:ext>
                </a:extLst>
              </a:tr>
              <a:tr h="7576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UNESCO – GEM </a:t>
                      </a:r>
                      <a:r>
                        <a:rPr lang="es-CO" sz="2400" b="1" err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Report</a:t>
                      </a:r>
                      <a:endParaRPr lang="es-CO" sz="2400">
                        <a:solidFill>
                          <a:srgbClr val="394562"/>
                        </a:solidFill>
                        <a:latin typeface="Montserrat" panose="00000500000000000000" pitchFamily="50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Informe de seguimiento educativo mundial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Tendencias estructurales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263415"/>
                  </a:ext>
                </a:extLst>
              </a:tr>
              <a:tr h="7576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 b="1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OpenEMIS (UNESCO)</a:t>
                      </a:r>
                      <a:endParaRPr lang="es-CO" sz="2400">
                        <a:solidFill>
                          <a:srgbClr val="394562"/>
                        </a:solidFill>
                        <a:latin typeface="Montserrat" panose="00000500000000000000" pitchFamily="50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Sistema de información para gestión educativa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2400">
                          <a:solidFill>
                            <a:srgbClr val="394562"/>
                          </a:solidFill>
                          <a:latin typeface="Montserrat" panose="00000500000000000000" pitchFamily="50" charset="0"/>
                        </a:rPr>
                        <a:t>Gestión institucional interna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144932"/>
                  </a:ext>
                </a:extLst>
              </a:tr>
            </a:tbl>
          </a:graphicData>
        </a:graphic>
      </p:graphicFrame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38CBEAA-E632-B06D-CE19-01A6A2B8FC55}"/>
              </a:ext>
            </a:extLst>
          </p:cNvPr>
          <p:cNvSpPr/>
          <p:nvPr/>
        </p:nvSpPr>
        <p:spPr>
          <a:xfrm>
            <a:off x="4876800" y="2324100"/>
            <a:ext cx="8506721" cy="762000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7298DE-A3B8-B831-ACDC-D0B86408C490}"/>
              </a:ext>
            </a:extLst>
          </p:cNvPr>
          <p:cNvSpPr txBox="1"/>
          <p:nvPr/>
        </p:nvSpPr>
        <p:spPr>
          <a:xfrm>
            <a:off x="3438277" y="377998"/>
            <a:ext cx="11872876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escalar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mi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</a:t>
            </a:r>
          </a:p>
          <a:p>
            <a:pPr algn="ctr">
              <a:lnSpc>
                <a:spcPts val="6500"/>
              </a:lnSpc>
            </a:pP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Gerencia</a:t>
            </a:r>
            <a:r>
              <a:rPr lang="en-US" sz="6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66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E230632-A9D5-BBC3-0F7A-4A71D25DAA3F}"/>
              </a:ext>
            </a:extLst>
          </p:cNvPr>
          <p:cNvSpPr txBox="1"/>
          <p:nvPr/>
        </p:nvSpPr>
        <p:spPr>
          <a:xfrm>
            <a:off x="5412315" y="2457544"/>
            <a:ext cx="7924800" cy="47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73"/>
              </a:lnSpc>
            </a:pP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Análisis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de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contexto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y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toma</a:t>
            </a:r>
            <a:r>
              <a:rPr lang="en-US" sz="2715" b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 de </a:t>
            </a:r>
            <a:r>
              <a:rPr lang="en-US" sz="2715" b="1" err="1">
                <a:solidFill>
                  <a:schemeClr val="bg1"/>
                </a:solidFill>
                <a:latin typeface="Montserrat" panose="00000500000000000000" pitchFamily="50" charset="0"/>
                <a:ea typeface="Telegraf Bold"/>
                <a:cs typeface="Telegraf Bold"/>
                <a:sym typeface="Telegraf Bold"/>
              </a:rPr>
              <a:t>decisiones</a:t>
            </a:r>
            <a:endParaRPr lang="en-US" sz="2715" b="1">
              <a:solidFill>
                <a:schemeClr val="bg1"/>
              </a:solidFill>
              <a:latin typeface="Montserrat" panose="00000500000000000000" pitchFamily="50" charset="0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6FA2B266-E411-205B-75CF-4146592EB4F6}"/>
              </a:ext>
            </a:extLst>
          </p:cNvPr>
          <p:cNvSpPr txBox="1"/>
          <p:nvPr/>
        </p:nvSpPr>
        <p:spPr>
          <a:xfrm>
            <a:off x="4724400" y="3138726"/>
            <a:ext cx="865912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CO" sz="2800" b="1">
                <a:solidFill>
                  <a:srgbClr val="394562"/>
                </a:solidFill>
                <a:latin typeface="Montserrat" panose="00000500000000000000" pitchFamily="50" charset="0"/>
              </a:rPr>
              <a:t>Fuentes confiables para el sector educativo</a:t>
            </a:r>
          </a:p>
          <a:p>
            <a:endParaRPr lang="es-CO" sz="2800" b="1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0C68BD3-6015-20AB-6E57-22C172A94125}"/>
              </a:ext>
            </a:extLst>
          </p:cNvPr>
          <p:cNvCxnSpPr/>
          <p:nvPr/>
        </p:nvCxnSpPr>
        <p:spPr>
          <a:xfrm>
            <a:off x="2135715" y="4610100"/>
            <a:ext cx="1409488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7482A1B-4F96-F39B-043D-20E8116FFE7F}"/>
              </a:ext>
            </a:extLst>
          </p:cNvPr>
          <p:cNvCxnSpPr/>
          <p:nvPr/>
        </p:nvCxnSpPr>
        <p:spPr>
          <a:xfrm>
            <a:off x="2006517" y="5753100"/>
            <a:ext cx="1409488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C3E2A551-07F5-F73D-5743-38DC496E6C6A}"/>
              </a:ext>
            </a:extLst>
          </p:cNvPr>
          <p:cNvCxnSpPr/>
          <p:nvPr/>
        </p:nvCxnSpPr>
        <p:spPr>
          <a:xfrm>
            <a:off x="2006516" y="6591300"/>
            <a:ext cx="1409488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F62DF0F-8FB7-3257-4BB3-EA73763CEF03}"/>
              </a:ext>
            </a:extLst>
          </p:cNvPr>
          <p:cNvCxnSpPr/>
          <p:nvPr/>
        </p:nvCxnSpPr>
        <p:spPr>
          <a:xfrm>
            <a:off x="2006515" y="7429500"/>
            <a:ext cx="1409488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EE6CBDC-20A0-9BE3-0738-43CB49D9A751}"/>
              </a:ext>
            </a:extLst>
          </p:cNvPr>
          <p:cNvCxnSpPr/>
          <p:nvPr/>
        </p:nvCxnSpPr>
        <p:spPr>
          <a:xfrm>
            <a:off x="2006514" y="8267700"/>
            <a:ext cx="1409488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594CA7CD-762A-2699-07CF-49375073C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7" b="4074"/>
          <a:stretch>
            <a:fillRect/>
          </a:stretch>
        </p:blipFill>
        <p:spPr>
          <a:xfrm>
            <a:off x="15011164" y="-417169"/>
            <a:ext cx="5729075" cy="460816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44F1579-CE14-17CD-EFF9-73E805E4B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84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96EF2-489F-A085-B6C0-319B475D5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149CDEB-15D6-75A6-B3E5-9974645D9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5180B54D-904A-3714-6A5E-78832FF3B9B4}"/>
              </a:ext>
            </a:extLst>
          </p:cNvPr>
          <p:cNvSpPr/>
          <p:nvPr/>
        </p:nvSpPr>
        <p:spPr>
          <a:xfrm>
            <a:off x="451894" y="4685352"/>
            <a:ext cx="4043906" cy="54647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900B9927-A65C-5DD7-821C-8183242F13DC}"/>
              </a:ext>
            </a:extLst>
          </p:cNvPr>
          <p:cNvSpPr/>
          <p:nvPr/>
        </p:nvSpPr>
        <p:spPr>
          <a:xfrm>
            <a:off x="5030812" y="4685352"/>
            <a:ext cx="4006608" cy="54647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4BDA57B0-AF16-1775-EA5D-EFAE51A6114C}"/>
              </a:ext>
            </a:extLst>
          </p:cNvPr>
          <p:cNvSpPr/>
          <p:nvPr/>
        </p:nvSpPr>
        <p:spPr>
          <a:xfrm>
            <a:off x="14114053" y="4685352"/>
            <a:ext cx="4006608" cy="54647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61403A67-0713-5383-D79F-FCD8F4B0CB4F}"/>
              </a:ext>
            </a:extLst>
          </p:cNvPr>
          <p:cNvSpPr/>
          <p:nvPr/>
        </p:nvSpPr>
        <p:spPr>
          <a:xfrm>
            <a:off x="9572432" y="4685352"/>
            <a:ext cx="4006608" cy="54647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256BC9A-936E-3388-8C91-9F8569B46018}"/>
              </a:ext>
            </a:extLst>
          </p:cNvPr>
          <p:cNvSpPr/>
          <p:nvPr/>
        </p:nvSpPr>
        <p:spPr>
          <a:xfrm>
            <a:off x="2286000" y="3208973"/>
            <a:ext cx="14475881" cy="129540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ADB7933-95BE-86D9-4A82-9FF41D50810D}"/>
              </a:ext>
            </a:extLst>
          </p:cNvPr>
          <p:cNvSpPr txBox="1"/>
          <p:nvPr/>
        </p:nvSpPr>
        <p:spPr>
          <a:xfrm>
            <a:off x="1526119" y="3420028"/>
            <a:ext cx="13872637" cy="802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s-CO" sz="2800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endParaRPr lang="en-US" sz="2415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ECB69B-2666-4629-ADF3-43ED4C9E677F}"/>
              </a:ext>
            </a:extLst>
          </p:cNvPr>
          <p:cNvSpPr txBox="1"/>
          <p:nvPr/>
        </p:nvSpPr>
        <p:spPr>
          <a:xfrm>
            <a:off x="5490889" y="5850152"/>
            <a:ext cx="32943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Elicit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/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Consensus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Revisión sistemática de literatura científica indexada (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</a:rPr>
              <a:t>Scopus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, Web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</a:rPr>
              <a:t>of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</a:rPr>
              <a:t>Science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).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268B54E-C925-2704-66CD-36D6D8344030}"/>
              </a:ext>
            </a:extLst>
          </p:cNvPr>
          <p:cNvSpPr/>
          <p:nvPr/>
        </p:nvSpPr>
        <p:spPr>
          <a:xfrm>
            <a:off x="4876800" y="2324100"/>
            <a:ext cx="8506721" cy="762000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9AC37AA-CB02-36E3-F15A-6DA7D6ABD01D}"/>
              </a:ext>
            </a:extLst>
          </p:cNvPr>
          <p:cNvSpPr txBox="1"/>
          <p:nvPr/>
        </p:nvSpPr>
        <p:spPr>
          <a:xfrm>
            <a:off x="3438277" y="377998"/>
            <a:ext cx="11872876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escalar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mi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</a:t>
            </a:r>
          </a:p>
          <a:p>
            <a:pPr algn="ctr">
              <a:lnSpc>
                <a:spcPts val="6500"/>
              </a:lnSpc>
            </a:pP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Gerencia</a:t>
            </a:r>
            <a:r>
              <a:rPr lang="en-US" sz="6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66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1B440B78-003D-4FA7-203A-86523F40F3A2}"/>
              </a:ext>
            </a:extLst>
          </p:cNvPr>
          <p:cNvSpPr txBox="1"/>
          <p:nvPr/>
        </p:nvSpPr>
        <p:spPr>
          <a:xfrm>
            <a:off x="5181600" y="2379049"/>
            <a:ext cx="7924800" cy="47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3"/>
              </a:lnSpc>
            </a:pP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Herramientas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de IA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por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fase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analítica</a:t>
            </a:r>
            <a:endParaRPr lang="en-US" sz="2715" b="1">
              <a:solidFill>
                <a:schemeClr val="bg1"/>
              </a:solidFill>
              <a:latin typeface="Montserrat Bold" panose="020B0604020202020204" charset="0"/>
              <a:ea typeface="Telegraf"/>
              <a:cs typeface="Telegraf"/>
              <a:sym typeface="Telegraf Bold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E071AEA-623D-4B17-0F05-05A6BADE2B47}"/>
              </a:ext>
            </a:extLst>
          </p:cNvPr>
          <p:cNvSpPr txBox="1"/>
          <p:nvPr/>
        </p:nvSpPr>
        <p:spPr>
          <a:xfrm>
            <a:off x="4627354" y="3208024"/>
            <a:ext cx="900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200" b="1">
                <a:solidFill>
                  <a:srgbClr val="E94E1B"/>
                </a:solidFill>
                <a:latin typeface="Montserrat" panose="00000500000000000000" pitchFamily="50" charset="0"/>
              </a:rPr>
              <a:t>Fase A</a:t>
            </a:r>
          </a:p>
          <a:p>
            <a:pPr algn="ctr"/>
            <a:r>
              <a:rPr lang="es-CO" sz="3000" b="1">
                <a:solidFill>
                  <a:srgbClr val="394562"/>
                </a:solidFill>
                <a:latin typeface="Montserrat" panose="00000500000000000000" pitchFamily="50" charset="0"/>
              </a:rPr>
              <a:t>Recolección y vigilancia del entorno</a:t>
            </a:r>
          </a:p>
          <a:p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F6EF473-6276-0167-60F6-2264010560A0}"/>
              </a:ext>
            </a:extLst>
          </p:cNvPr>
          <p:cNvSpPr txBox="1"/>
          <p:nvPr/>
        </p:nvSpPr>
        <p:spPr>
          <a:xfrm>
            <a:off x="10224811" y="6219484"/>
            <a:ext cx="26229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Google Scholar +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Connected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Papers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Mapeo bibliográfico.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30B9DE2-05BD-757E-F66B-F7A47D048AB8}"/>
              </a:ext>
            </a:extLst>
          </p:cNvPr>
          <p:cNvSpPr txBox="1"/>
          <p:nvPr/>
        </p:nvSpPr>
        <p:spPr>
          <a:xfrm>
            <a:off x="14859000" y="5850152"/>
            <a:ext cx="25304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Feedly AI / Google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Alerts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endParaRPr lang="es-CO" sz="24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Vigilancia continua sobre términos clave.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B508ABB-0866-B7EB-F05C-9F76CF7A5735}"/>
              </a:ext>
            </a:extLst>
          </p:cNvPr>
          <p:cNvSpPr txBox="1"/>
          <p:nvPr/>
        </p:nvSpPr>
        <p:spPr>
          <a:xfrm>
            <a:off x="898518" y="5254094"/>
            <a:ext cx="312419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Perplexity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Pro / Claude /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ChatGPT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con búsqueda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endParaRPr lang="es-CO" sz="24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Rastreo de noticias, normativa y literatura. La búsqueda con citaciones verificables es indispensable.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CD476F17-C785-E0A0-67A3-E9AB3BF02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7" t="61220"/>
          <a:stretch>
            <a:fillRect/>
          </a:stretch>
        </p:blipFill>
        <p:spPr>
          <a:xfrm>
            <a:off x="10363199" y="8158476"/>
            <a:ext cx="9005611" cy="398933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AAC69836-C387-4B3C-2CB8-E6C7A1F2B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399" y="220326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93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68A54-DC2B-4602-2D75-7F8A2A83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A90D358-1914-44C4-194C-2EA187CDF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7090CB73-C55B-F2AA-137A-0BBA6757E883}"/>
              </a:ext>
            </a:extLst>
          </p:cNvPr>
          <p:cNvSpPr/>
          <p:nvPr/>
        </p:nvSpPr>
        <p:spPr>
          <a:xfrm>
            <a:off x="6899274" y="4784140"/>
            <a:ext cx="4238629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47820C12-3CD2-5CF5-9D68-BB7BA7C2202C}"/>
              </a:ext>
            </a:extLst>
          </p:cNvPr>
          <p:cNvSpPr/>
          <p:nvPr/>
        </p:nvSpPr>
        <p:spPr>
          <a:xfrm>
            <a:off x="12170109" y="4867828"/>
            <a:ext cx="4238629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7441B523-5E13-71AF-2D10-72F32FEA918F}"/>
              </a:ext>
            </a:extLst>
          </p:cNvPr>
          <p:cNvSpPr/>
          <p:nvPr/>
        </p:nvSpPr>
        <p:spPr>
          <a:xfrm>
            <a:off x="1834805" y="4715428"/>
            <a:ext cx="4238629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F550141-E6F7-1D96-0610-C1B40DF9B448}"/>
              </a:ext>
            </a:extLst>
          </p:cNvPr>
          <p:cNvSpPr/>
          <p:nvPr/>
        </p:nvSpPr>
        <p:spPr>
          <a:xfrm>
            <a:off x="1526120" y="3208973"/>
            <a:ext cx="15235762" cy="129540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1912536-B94F-AFAE-9AC0-C37BFA890839}"/>
              </a:ext>
            </a:extLst>
          </p:cNvPr>
          <p:cNvSpPr txBox="1"/>
          <p:nvPr/>
        </p:nvSpPr>
        <p:spPr>
          <a:xfrm>
            <a:off x="1526119" y="3420028"/>
            <a:ext cx="13872637" cy="802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s-CO" sz="2800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endParaRPr lang="en-US" sz="2415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59C1EB0-E936-DA60-E451-8AA3E4220BED}"/>
              </a:ext>
            </a:extLst>
          </p:cNvPr>
          <p:cNvSpPr txBox="1"/>
          <p:nvPr/>
        </p:nvSpPr>
        <p:spPr>
          <a:xfrm>
            <a:off x="7646988" y="5504207"/>
            <a:ext cx="2743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Claude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Projects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/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ChatGPT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Custom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GPTs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 Análisis sostenido sobre un cuerpo documental estable.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FC0747D-9376-F90E-1823-A629076B5254}"/>
              </a:ext>
            </a:extLst>
          </p:cNvPr>
          <p:cNvSpPr/>
          <p:nvPr/>
        </p:nvSpPr>
        <p:spPr>
          <a:xfrm>
            <a:off x="4876800" y="2324100"/>
            <a:ext cx="8506721" cy="762000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6BC47F5-FA53-5A35-EBD8-E256CC16C1CA}"/>
              </a:ext>
            </a:extLst>
          </p:cNvPr>
          <p:cNvSpPr txBox="1"/>
          <p:nvPr/>
        </p:nvSpPr>
        <p:spPr>
          <a:xfrm>
            <a:off x="3438277" y="377998"/>
            <a:ext cx="11872876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escalar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mi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</a:t>
            </a:r>
          </a:p>
          <a:p>
            <a:pPr algn="ctr">
              <a:lnSpc>
                <a:spcPts val="6500"/>
              </a:lnSpc>
            </a:pP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Gerencia</a:t>
            </a:r>
            <a:r>
              <a:rPr lang="en-US" sz="6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66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A9768FEA-DC6F-39BE-4F58-DABA4B35D128}"/>
              </a:ext>
            </a:extLst>
          </p:cNvPr>
          <p:cNvSpPr txBox="1"/>
          <p:nvPr/>
        </p:nvSpPr>
        <p:spPr>
          <a:xfrm>
            <a:off x="5181600" y="2379049"/>
            <a:ext cx="7924800" cy="47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3"/>
              </a:lnSpc>
            </a:pP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Herramientas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de IA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por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fase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analítica</a:t>
            </a:r>
            <a:endParaRPr lang="en-US" sz="2715" b="1">
              <a:solidFill>
                <a:schemeClr val="bg1"/>
              </a:solidFill>
              <a:latin typeface="Montserrat Bold" panose="020B0604020202020204" charset="0"/>
              <a:ea typeface="Telegraf"/>
              <a:cs typeface="Telegraf"/>
              <a:sym typeface="Telegraf Bold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62C7F09-243A-2AA7-E8C6-2014D55CA5FE}"/>
              </a:ext>
            </a:extLst>
          </p:cNvPr>
          <p:cNvSpPr txBox="1"/>
          <p:nvPr/>
        </p:nvSpPr>
        <p:spPr>
          <a:xfrm>
            <a:off x="4367660" y="3161558"/>
            <a:ext cx="9525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200" b="1">
                <a:solidFill>
                  <a:srgbClr val="E94E1B"/>
                </a:solidFill>
                <a:latin typeface="Montserrat" panose="00000500000000000000" pitchFamily="50" charset="0"/>
              </a:rPr>
              <a:t>Fase B </a:t>
            </a:r>
          </a:p>
          <a:p>
            <a:pPr algn="ctr"/>
            <a:r>
              <a:rPr lang="es-CO" sz="3000" b="1">
                <a:solidFill>
                  <a:srgbClr val="394562"/>
                </a:solidFill>
                <a:latin typeface="Montserrat" panose="00000500000000000000" pitchFamily="50" charset="0"/>
              </a:rPr>
              <a:t>Procesamiento y análisis estructurado</a:t>
            </a:r>
          </a:p>
          <a:p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344403F-9C04-2885-B56F-0FF4ED000F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01BA762-F794-E881-B1C1-A6449BFE7418}"/>
              </a:ext>
            </a:extLst>
          </p:cNvPr>
          <p:cNvSpPr txBox="1"/>
          <p:nvPr/>
        </p:nvSpPr>
        <p:spPr>
          <a:xfrm>
            <a:off x="2133600" y="4942273"/>
            <a:ext cx="370839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CO" sz="2400" b="1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NotebookLM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(Google)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 b="1">
                <a:solidFill>
                  <a:srgbClr val="394562"/>
                </a:solidFill>
                <a:latin typeface="Montserrat" panose="00000500000000000000" pitchFamily="50" charset="0"/>
              </a:rPr>
              <a:t> Análisis de corpus documentales propios 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(PDF de informes ministeriales, estudios sectoriales) con trazabilidad de fuente.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04943F-1BF4-391B-1EA1-D38D190A38A9}"/>
              </a:ext>
            </a:extLst>
          </p:cNvPr>
          <p:cNvSpPr txBox="1"/>
          <p:nvPr/>
        </p:nvSpPr>
        <p:spPr>
          <a:xfrm>
            <a:off x="12766835" y="5668225"/>
            <a:ext cx="30543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ATLAS.ti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AI /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NVivo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Análisis cualitativo asistido (entrevistas a directivos, grupos focales).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C6B5129-94CC-955E-3FB2-A3F6052E3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7" t="61220"/>
          <a:stretch>
            <a:fillRect/>
          </a:stretch>
        </p:blipFill>
        <p:spPr>
          <a:xfrm>
            <a:off x="10363199" y="8158476"/>
            <a:ext cx="9005611" cy="39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8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B802B-B77E-7E8A-4797-F0BD787B5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DBCEE6C-C958-7395-789A-22F584462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B7B1F5C9-FA3E-6B2D-023F-9765732079BD}"/>
              </a:ext>
            </a:extLst>
          </p:cNvPr>
          <p:cNvSpPr/>
          <p:nvPr/>
        </p:nvSpPr>
        <p:spPr>
          <a:xfrm>
            <a:off x="7202245" y="4784140"/>
            <a:ext cx="3803147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6C7497B9-A7E9-F872-7CF7-47E92CD0EDC1}"/>
              </a:ext>
            </a:extLst>
          </p:cNvPr>
          <p:cNvSpPr/>
          <p:nvPr/>
        </p:nvSpPr>
        <p:spPr>
          <a:xfrm>
            <a:off x="12376991" y="4838700"/>
            <a:ext cx="3548809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E0A4E6B0-D2B4-977C-C685-76EB18A5FDDE}"/>
              </a:ext>
            </a:extLst>
          </p:cNvPr>
          <p:cNvSpPr/>
          <p:nvPr/>
        </p:nvSpPr>
        <p:spPr>
          <a:xfrm>
            <a:off x="2122583" y="4715428"/>
            <a:ext cx="3708062" cy="531236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FC8B05B-EBB6-9B37-83AB-14D12E671314}"/>
              </a:ext>
            </a:extLst>
          </p:cNvPr>
          <p:cNvSpPr/>
          <p:nvPr/>
        </p:nvSpPr>
        <p:spPr>
          <a:xfrm>
            <a:off x="1526120" y="3208973"/>
            <a:ext cx="15235762" cy="1295400"/>
          </a:xfrm>
          <a:prstGeom prst="roundRect">
            <a:avLst>
              <a:gd name="adj" fmla="val 50000"/>
            </a:avLst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053CC61-8CF0-B038-AB35-F0F39CFB86D3}"/>
              </a:ext>
            </a:extLst>
          </p:cNvPr>
          <p:cNvSpPr txBox="1"/>
          <p:nvPr/>
        </p:nvSpPr>
        <p:spPr>
          <a:xfrm>
            <a:off x="1526119" y="3420028"/>
            <a:ext cx="13872637" cy="802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s-CO" sz="2800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endParaRPr lang="en-US" sz="2415">
              <a:solidFill>
                <a:schemeClr val="bg1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CB11E7-4ECC-923D-421F-68B907C8C12F}"/>
              </a:ext>
            </a:extLst>
          </p:cNvPr>
          <p:cNvSpPr txBox="1"/>
          <p:nvPr/>
        </p:nvSpPr>
        <p:spPr>
          <a:xfrm>
            <a:off x="2393145" y="6001438"/>
            <a:ext cx="31669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Miro AI / Mural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</a:p>
          <a:p>
            <a:pPr algn="ctr"/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Matrices FODA y PESTEL colaborativas con asistencia de IA.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CE42B59-E197-9B80-2502-518D0F06D688}"/>
              </a:ext>
            </a:extLst>
          </p:cNvPr>
          <p:cNvSpPr/>
          <p:nvPr/>
        </p:nvSpPr>
        <p:spPr>
          <a:xfrm>
            <a:off x="4876800" y="2324100"/>
            <a:ext cx="8506721" cy="762000"/>
          </a:xfrm>
          <a:prstGeom prst="roundRect">
            <a:avLst>
              <a:gd name="adj" fmla="val 50000"/>
            </a:avLst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6F69DA96-C2EF-5F29-DFBE-AA6F25D2C716}"/>
              </a:ext>
            </a:extLst>
          </p:cNvPr>
          <p:cNvSpPr txBox="1"/>
          <p:nvPr/>
        </p:nvSpPr>
        <p:spPr>
          <a:xfrm>
            <a:off x="3438277" y="377998"/>
            <a:ext cx="11872876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Cómo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escalar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mi </a:t>
            </a:r>
            <a:r>
              <a:rPr lang="en-US" sz="6000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institución</a:t>
            </a:r>
            <a:r>
              <a:rPr lang="en-US" sz="6000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IA</a:t>
            </a:r>
          </a:p>
          <a:p>
            <a:pPr algn="ctr">
              <a:lnSpc>
                <a:spcPts val="6500"/>
              </a:lnSpc>
            </a:pP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Gerencia</a:t>
            </a:r>
            <a:r>
              <a:rPr lang="en-US" sz="66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66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educativa</a:t>
            </a:r>
            <a:endParaRPr lang="en-US" sz="66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559FC2B5-B0EF-AE3B-B2FC-CED77053A6D9}"/>
              </a:ext>
            </a:extLst>
          </p:cNvPr>
          <p:cNvSpPr txBox="1"/>
          <p:nvPr/>
        </p:nvSpPr>
        <p:spPr>
          <a:xfrm>
            <a:off x="5181600" y="2379049"/>
            <a:ext cx="7924800" cy="476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3"/>
              </a:lnSpc>
            </a:pP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Herramientas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de IA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por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fase</a:t>
            </a:r>
            <a:r>
              <a:rPr lang="en-US" sz="2715" b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 </a:t>
            </a:r>
            <a:r>
              <a:rPr lang="en-US" sz="2715" b="1" err="1">
                <a:solidFill>
                  <a:schemeClr val="bg1"/>
                </a:solidFill>
                <a:latin typeface="Montserrat Bold" panose="020B0604020202020204" charset="0"/>
                <a:ea typeface="Telegraf Bold"/>
                <a:cs typeface="Telegraf Bold"/>
                <a:sym typeface="Telegraf Bold"/>
              </a:rPr>
              <a:t>analítica</a:t>
            </a:r>
            <a:endParaRPr lang="en-US" sz="2715" b="1">
              <a:solidFill>
                <a:schemeClr val="bg1"/>
              </a:solidFill>
              <a:latin typeface="Montserrat Bold" panose="020B0604020202020204" charset="0"/>
              <a:ea typeface="Telegraf"/>
              <a:cs typeface="Telegraf"/>
              <a:sym typeface="Telegraf Bold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E106B97-2B4F-4A2E-2B3F-ECAE67C50FE1}"/>
              </a:ext>
            </a:extLst>
          </p:cNvPr>
          <p:cNvSpPr txBox="1"/>
          <p:nvPr/>
        </p:nvSpPr>
        <p:spPr>
          <a:xfrm>
            <a:off x="4762500" y="3198496"/>
            <a:ext cx="8763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200" b="1">
                <a:solidFill>
                  <a:srgbClr val="E94E1B"/>
                </a:solidFill>
                <a:latin typeface="Montserrat" panose="00000500000000000000" pitchFamily="50" charset="0"/>
              </a:rPr>
              <a:t>Fase C </a:t>
            </a:r>
          </a:p>
          <a:p>
            <a:pPr algn="ctr"/>
            <a:r>
              <a:rPr lang="es-CO" sz="3000" b="1">
                <a:solidFill>
                  <a:srgbClr val="394562"/>
                </a:solidFill>
                <a:latin typeface="Montserrat" panose="00000500000000000000" pitchFamily="50" charset="0"/>
              </a:rPr>
              <a:t>Visualización y síntesis estratégica</a:t>
            </a:r>
            <a:endParaRPr lang="es-CO" sz="3000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DDBC28-78B9-CD66-F13E-53652E387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3E783D-E08F-1C54-7AE5-3DE25B260852}"/>
              </a:ext>
            </a:extLst>
          </p:cNvPr>
          <p:cNvSpPr txBox="1"/>
          <p:nvPr/>
        </p:nvSpPr>
        <p:spPr>
          <a:xfrm>
            <a:off x="7557848" y="5850152"/>
            <a:ext cx="30730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Tableau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/ Power BI con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Copilot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</a:t>
            </a: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 </a:t>
            </a:r>
          </a:p>
          <a:p>
            <a:pPr algn="ctr"/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</a:rPr>
              <a:t>Dashboards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 de indicadores educativos.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B8D0AE-77DB-B151-9BE4-75770908FE76}"/>
              </a:ext>
            </a:extLst>
          </p:cNvPr>
          <p:cNvSpPr txBox="1"/>
          <p:nvPr/>
        </p:nvSpPr>
        <p:spPr>
          <a:xfrm>
            <a:off x="12576848" y="6113936"/>
            <a:ext cx="31669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Asana / </a:t>
            </a:r>
            <a:r>
              <a:rPr lang="es-CO" sz="2400" b="1" err="1">
                <a:solidFill>
                  <a:srgbClr val="E94E1B"/>
                </a:solidFill>
                <a:latin typeface="Montserrat" panose="00000500000000000000" pitchFamily="50" charset="0"/>
              </a:rPr>
              <a:t>Notion</a:t>
            </a:r>
            <a:r>
              <a:rPr lang="es-CO" sz="2400" b="1">
                <a:solidFill>
                  <a:srgbClr val="E94E1B"/>
                </a:solidFill>
                <a:latin typeface="Montserrat" panose="00000500000000000000" pitchFamily="50" charset="0"/>
              </a:rPr>
              <a:t> AI</a:t>
            </a:r>
            <a:r>
              <a:rPr lang="es-CO" sz="2400">
                <a:solidFill>
                  <a:srgbClr val="E94E1B"/>
                </a:solidFill>
                <a:latin typeface="Montserrat" panose="00000500000000000000" pitchFamily="50" charset="0"/>
              </a:rPr>
              <a:t>: </a:t>
            </a:r>
          </a:p>
          <a:p>
            <a:pPr algn="ctr"/>
            <a:endParaRPr lang="es-CO" sz="2400">
              <a:solidFill>
                <a:srgbClr val="E94E1B"/>
              </a:solidFill>
              <a:latin typeface="Montserrat" panose="00000500000000000000" pitchFamily="50" charset="0"/>
            </a:endParaRPr>
          </a:p>
          <a:p>
            <a:pPr algn="ctr"/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Traducción del análisis en planes de acción CAME.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EB86693-B8D9-F726-00B9-0805835C3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7" t="61220"/>
          <a:stretch>
            <a:fillRect/>
          </a:stretch>
        </p:blipFill>
        <p:spPr>
          <a:xfrm>
            <a:off x="10363199" y="8158476"/>
            <a:ext cx="9005611" cy="39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15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D01C7-B4BF-8E6E-5F70-6F08D0A9C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582ED52-8F3C-AAF1-AFF4-293A95002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48BDBB54-A31F-154F-CAAD-D9DAF3252494}"/>
              </a:ext>
            </a:extLst>
          </p:cNvPr>
          <p:cNvSpPr/>
          <p:nvPr/>
        </p:nvSpPr>
        <p:spPr>
          <a:xfrm>
            <a:off x="457200" y="3314700"/>
            <a:ext cx="12573000" cy="33528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56819E4-36B3-A176-240F-1D78E294EBF2}"/>
              </a:ext>
            </a:extLst>
          </p:cNvPr>
          <p:cNvSpPr txBox="1"/>
          <p:nvPr/>
        </p:nvSpPr>
        <p:spPr>
          <a:xfrm>
            <a:off x="1630085" y="3975136"/>
            <a:ext cx="7172252" cy="1955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31"/>
              </a:lnSpc>
            </a:pPr>
            <a:r>
              <a:rPr lang="en-US" sz="480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Aprender</a:t>
            </a:r>
            <a:r>
              <a:rPr lang="en-US" sz="480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a </a:t>
            </a:r>
            <a:r>
              <a:rPr lang="en-US" sz="4800" b="1" err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preguntar</a:t>
            </a:r>
            <a:endParaRPr lang="en-US" sz="4800" b="1">
              <a:solidFill>
                <a:srgbClr val="E94E1B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  <a:p>
            <a:pPr algn="l">
              <a:lnSpc>
                <a:spcPts val="7931"/>
              </a:lnSpc>
            </a:pPr>
            <a:r>
              <a:rPr lang="en-US" sz="48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(</a:t>
            </a:r>
            <a:r>
              <a:rPr lang="en-US" sz="48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Anatomía</a:t>
            </a:r>
            <a:r>
              <a:rPr lang="en-US" sz="48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de prompt)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4A68E1-43ED-9A4B-6C32-62FA5E7EB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t="16029" r="1584"/>
          <a:stretch>
            <a:fillRect/>
          </a:stretch>
        </p:blipFill>
        <p:spPr>
          <a:xfrm>
            <a:off x="9388464" y="586443"/>
            <a:ext cx="8442336" cy="9114114"/>
          </a:xfrm>
          <a:custGeom>
            <a:avLst/>
            <a:gdLst>
              <a:gd name="csX0" fmla="*/ 1558750 w 9352313"/>
              <a:gd name="csY0" fmla="*/ 0 h 10096500"/>
              <a:gd name="csX1" fmla="*/ 7793563 w 9352313"/>
              <a:gd name="csY1" fmla="*/ 0 h 10096500"/>
              <a:gd name="csX2" fmla="*/ 9352313 w 9352313"/>
              <a:gd name="csY2" fmla="*/ 1558750 h 10096500"/>
              <a:gd name="csX3" fmla="*/ 9352313 w 9352313"/>
              <a:gd name="csY3" fmla="*/ 8537750 h 10096500"/>
              <a:gd name="csX4" fmla="*/ 7793563 w 9352313"/>
              <a:gd name="csY4" fmla="*/ 10096500 h 10096500"/>
              <a:gd name="csX5" fmla="*/ 1558750 w 9352313"/>
              <a:gd name="csY5" fmla="*/ 10096500 h 10096500"/>
              <a:gd name="csX6" fmla="*/ 0 w 9352313"/>
              <a:gd name="csY6" fmla="*/ 8537750 h 10096500"/>
              <a:gd name="csX7" fmla="*/ 0 w 9352313"/>
              <a:gd name="csY7" fmla="*/ 1558750 h 10096500"/>
              <a:gd name="csX8" fmla="*/ 1558750 w 9352313"/>
              <a:gd name="csY8" fmla="*/ 0 h 10096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52313" h="10096500">
                <a:moveTo>
                  <a:pt x="1558750" y="0"/>
                </a:moveTo>
                <a:lnTo>
                  <a:pt x="7793563" y="0"/>
                </a:lnTo>
                <a:cubicBezTo>
                  <a:pt x="8654437" y="0"/>
                  <a:pt x="9352313" y="697876"/>
                  <a:pt x="9352313" y="1558750"/>
                </a:cubicBezTo>
                <a:lnTo>
                  <a:pt x="9352313" y="8537750"/>
                </a:lnTo>
                <a:cubicBezTo>
                  <a:pt x="9352313" y="9398624"/>
                  <a:pt x="8654437" y="10096500"/>
                  <a:pt x="7793563" y="10096500"/>
                </a:cubicBezTo>
                <a:lnTo>
                  <a:pt x="1558750" y="10096500"/>
                </a:lnTo>
                <a:cubicBezTo>
                  <a:pt x="697876" y="10096500"/>
                  <a:pt x="0" y="9398624"/>
                  <a:pt x="0" y="8537750"/>
                </a:cubicBezTo>
                <a:lnTo>
                  <a:pt x="0" y="1558750"/>
                </a:lnTo>
                <a:cubicBezTo>
                  <a:pt x="0" y="697876"/>
                  <a:pt x="697876" y="0"/>
                  <a:pt x="1558750" y="0"/>
                </a:cubicBezTo>
                <a:close/>
              </a:path>
            </a:pathLst>
          </a:cu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56020CB-F288-7C69-8B8F-195BBDB20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9313" y="5930864"/>
            <a:ext cx="12725400" cy="715803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857531-AC8B-46DA-2FCF-562A338CBB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04" y="-1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53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26AD2-60D3-0081-B3E4-DE8BC5486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B81F3AC-78B8-026F-52E1-73BBB1EE0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9C5C2B12-EABD-CEAB-7EF9-4A1C71E6A668}"/>
              </a:ext>
            </a:extLst>
          </p:cNvPr>
          <p:cNvSpPr txBox="1"/>
          <p:nvPr/>
        </p:nvSpPr>
        <p:spPr>
          <a:xfrm>
            <a:off x="730406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rgbClr val="394562">
              <a:alpha val="90000"/>
            </a:srgb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01C2FC3-B96A-4334-1192-A75F249B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833" y="-723365"/>
            <a:ext cx="3543033" cy="354303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CDA7EC4E-3EC3-301C-4600-DF9A53A7600B}"/>
              </a:ext>
            </a:extLst>
          </p:cNvPr>
          <p:cNvSpPr txBox="1"/>
          <p:nvPr/>
        </p:nvSpPr>
        <p:spPr>
          <a:xfrm>
            <a:off x="1842655" y="687125"/>
            <a:ext cx="53963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Prompts </a:t>
            </a:r>
          </a:p>
          <a:p>
            <a:pPr algn="l"/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especializados</a:t>
            </a:r>
            <a:endParaRPr lang="en-US" sz="5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A4A1755-CFA9-5016-4EB7-3370302B2748}"/>
              </a:ext>
            </a:extLst>
          </p:cNvPr>
          <p:cNvSpPr/>
          <p:nvPr/>
        </p:nvSpPr>
        <p:spPr>
          <a:xfrm>
            <a:off x="7055427" y="2582073"/>
            <a:ext cx="13594773" cy="72096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469900">
              <a:srgbClr val="394562">
                <a:alpha val="2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55B027-3C7C-2CF1-F52D-6A1056718455}"/>
              </a:ext>
            </a:extLst>
          </p:cNvPr>
          <p:cNvSpPr txBox="1"/>
          <p:nvPr/>
        </p:nvSpPr>
        <p:spPr>
          <a:xfrm>
            <a:off x="2091406" y="4786933"/>
            <a:ext cx="5529223" cy="256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7200" b="1">
                <a:solidFill>
                  <a:schemeClr val="bg1"/>
                </a:solidFill>
                <a:sym typeface="Telegraf"/>
              </a:rPr>
              <a:t>Prompt 1</a:t>
            </a:r>
            <a:endParaRPr lang="en-US" sz="72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Mapeo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</a:t>
            </a:r>
          </a:p>
          <a:p>
            <a:pPr algn="l">
              <a:lnSpc>
                <a:spcPts val="5000"/>
              </a:lnSpc>
            </a:pPr>
            <a:r>
              <a:rPr lang="en-US" sz="4800">
                <a:solidFill>
                  <a:schemeClr val="bg1"/>
                </a:solidFill>
                <a:sym typeface="Telegraf"/>
              </a:rPr>
              <a:t>PESTEL </a:t>
            </a: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educativo</a:t>
            </a:r>
            <a:endParaRPr lang="en-US" sz="4800">
              <a:solidFill>
                <a:schemeClr val="bg1"/>
              </a:solidFill>
              <a:sym typeface="Telegraf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BD54650-6AAB-7EF3-22EA-37A22E5ABA05}"/>
              </a:ext>
            </a:extLst>
          </p:cNvPr>
          <p:cNvSpPr txBox="1"/>
          <p:nvPr/>
        </p:nvSpPr>
        <p:spPr>
          <a:xfrm>
            <a:off x="7873159" y="3186064"/>
            <a:ext cx="1016231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Actúa como analista estratégico del sector educativo. Realiza un análisis PESTEL para [TIPO DE INSITITUCIÓN: básica / media / superior] en [PAÍS/REGIÓN], con horizonte [AÑO].</a:t>
            </a:r>
          </a:p>
          <a:p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Para cada dimensión (Política, Económica, Social, Tecnológica, Ecológica, Legal):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Identifica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mácimo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5 factores con evidencia documentada.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Cita la fuente exacta(UNESCO-UIS, OCDE, Banco Mundial, ministerio nacional, GEM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Report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).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Indica el año del dato y el indicador específico.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Clasifica el factor como: oportunidad / amenaza / neutro.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Asigna nivel de impacto (alto/medio/bajo) y horizonte temporal (corto/medio/largo plazo).</a:t>
            </a:r>
          </a:p>
          <a:p>
            <a:pPr marL="342900" indent="-342900">
              <a:buAutoNum type="arabicPeriod"/>
            </a:pP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No incluyas afirmaciones sin fuente. Si no encuentras datos,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indicalo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explícitamente.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542515C-EDFD-B794-1BB0-951C31C1C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88"/>
          <a:stretch>
            <a:fillRect/>
          </a:stretch>
        </p:blipFill>
        <p:spPr>
          <a:xfrm>
            <a:off x="9000679" y="-46828"/>
            <a:ext cx="9347200" cy="20249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2D435E-C73C-98F7-EA2F-062189114F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81F43-FB24-C6AD-9C89-48F257C0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D000399-238C-DFD9-3C9F-328FDBEA7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EF2BABB-9653-898A-DDE1-1E25F8EF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833" y="-723365"/>
            <a:ext cx="3543033" cy="354303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AC00102E-4EE2-75D0-A32B-D642699FD5F3}"/>
              </a:ext>
            </a:extLst>
          </p:cNvPr>
          <p:cNvSpPr txBox="1"/>
          <p:nvPr/>
        </p:nvSpPr>
        <p:spPr>
          <a:xfrm>
            <a:off x="730406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rgbClr val="E94E1B">
              <a:alpha val="90000"/>
            </a:srgb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4D53E8E2-5FFD-1D07-D72D-930EA11C604D}"/>
              </a:ext>
            </a:extLst>
          </p:cNvPr>
          <p:cNvSpPr txBox="1"/>
          <p:nvPr/>
        </p:nvSpPr>
        <p:spPr>
          <a:xfrm>
            <a:off x="1842655" y="687125"/>
            <a:ext cx="53963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Prompts </a:t>
            </a:r>
          </a:p>
          <a:p>
            <a:pPr algn="l"/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especializados</a:t>
            </a:r>
            <a:endParaRPr lang="en-US" sz="5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795521C-CFF9-802F-309F-2C9924BB7250}"/>
              </a:ext>
            </a:extLst>
          </p:cNvPr>
          <p:cNvSpPr/>
          <p:nvPr/>
        </p:nvSpPr>
        <p:spPr>
          <a:xfrm>
            <a:off x="7055427" y="2324100"/>
            <a:ext cx="11842173" cy="7543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469900">
              <a:srgbClr val="394562">
                <a:alpha val="2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FBE80A9-276B-C339-F21B-04E4D34C4157}"/>
              </a:ext>
            </a:extLst>
          </p:cNvPr>
          <p:cNvSpPr txBox="1"/>
          <p:nvPr/>
        </p:nvSpPr>
        <p:spPr>
          <a:xfrm>
            <a:off x="2091406" y="4786933"/>
            <a:ext cx="5529223" cy="256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7200" b="1">
                <a:solidFill>
                  <a:schemeClr val="bg1"/>
                </a:solidFill>
                <a:sym typeface="Telegraf"/>
              </a:rPr>
              <a:t>Prompt 2</a:t>
            </a:r>
            <a:endParaRPr lang="en-US" sz="72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Análisis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de Porter</a:t>
            </a: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aplicado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al sector </a:t>
            </a:r>
            <a:r>
              <a:rPr lang="en-US" sz="4800" err="1">
                <a:solidFill>
                  <a:schemeClr val="bg1"/>
                </a:solidFill>
                <a:sym typeface="Telegraf"/>
              </a:rPr>
              <a:t>educativo</a:t>
            </a:r>
            <a:endParaRPr lang="en-US" sz="4800">
              <a:solidFill>
                <a:schemeClr val="bg1"/>
              </a:solidFill>
              <a:sym typeface="Telegraf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F3BFC9-38B4-D7C5-D267-BF4C97A1F4F2}"/>
              </a:ext>
            </a:extLst>
          </p:cNvPr>
          <p:cNvSpPr txBox="1"/>
          <p:nvPr/>
        </p:nvSpPr>
        <p:spPr>
          <a:xfrm>
            <a:off x="7772400" y="2705100"/>
            <a:ext cx="105155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Aplica las 5 fuerzas de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porter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al mercado de [SEGMENTO: educación superior privada / colegios bilingües / formación continua] en [CIUDAD/PAÍS].</a:t>
            </a:r>
          </a:p>
          <a:p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Para cada fuerza: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Rivalidad entre competidores: lista actores principales, cuota estimada, fuentes (SNIES, MEN, registros oficiales).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Amenaza de nuevos entrantes: barreras regulatorias, capital, acreditaciones.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´Poder de proveedores: docentes calificados, plataformas LMS, editoriales.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Poder de compradores: familias, estudiantes, empresas que contratan capacitación.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Productos sustitutos: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bootcamps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,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microcredenciales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, IA generativa autodidacta, plataformas MOOC</a:t>
            </a:r>
          </a:p>
          <a:p>
            <a:pPr marL="285750" indent="-285750">
              <a:buFontTx/>
              <a:buChar char="-"/>
            </a:pP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Concluye con un mapa de intensidad competitiva (alta/media/baja) por fuerza, justificado.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A23756-60D2-C2B2-E30A-93AE57761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2"/>
          <a:stretch>
            <a:fillRect/>
          </a:stretch>
        </p:blipFill>
        <p:spPr>
          <a:xfrm>
            <a:off x="9000679" y="-46828"/>
            <a:ext cx="9347200" cy="196002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A651DD-FD58-07ED-89B8-6F2C84EF81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62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B6FC-712F-DB67-F6B1-4CBE734DB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94131E7-7958-6403-550C-B6DB5F746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B5F71DDA-189B-19AE-7143-13DF98115DFA}"/>
              </a:ext>
            </a:extLst>
          </p:cNvPr>
          <p:cNvSpPr txBox="1"/>
          <p:nvPr/>
        </p:nvSpPr>
        <p:spPr>
          <a:xfrm>
            <a:off x="730406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rgbClr val="394562">
              <a:alpha val="90000"/>
            </a:srgb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CEA8349-C118-C8E7-92E9-2C4F7D371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833" y="-723365"/>
            <a:ext cx="3543033" cy="3543033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C3278858-9521-2E39-4B6C-D958FB4B88BD}"/>
              </a:ext>
            </a:extLst>
          </p:cNvPr>
          <p:cNvSpPr txBox="1"/>
          <p:nvPr/>
        </p:nvSpPr>
        <p:spPr>
          <a:xfrm>
            <a:off x="1842655" y="687125"/>
            <a:ext cx="53963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Prompts </a:t>
            </a:r>
          </a:p>
          <a:p>
            <a:pPr algn="l"/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especializados</a:t>
            </a:r>
            <a:endParaRPr lang="en-US" sz="5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D90CA26-5A7A-8FAF-CC90-0B733A65B5EC}"/>
              </a:ext>
            </a:extLst>
          </p:cNvPr>
          <p:cNvSpPr/>
          <p:nvPr/>
        </p:nvSpPr>
        <p:spPr>
          <a:xfrm>
            <a:off x="7055427" y="2582073"/>
            <a:ext cx="11842173" cy="667622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469900">
              <a:srgbClr val="394562">
                <a:alpha val="2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CE5B8DC-91D5-A2BC-004A-3FC7B383FFA0}"/>
              </a:ext>
            </a:extLst>
          </p:cNvPr>
          <p:cNvSpPr txBox="1"/>
          <p:nvPr/>
        </p:nvSpPr>
        <p:spPr>
          <a:xfrm>
            <a:off x="2091406" y="4602314"/>
            <a:ext cx="5529223" cy="3208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7200" b="1">
                <a:solidFill>
                  <a:schemeClr val="bg1"/>
                </a:solidFill>
                <a:sym typeface="Telegraf"/>
              </a:rPr>
              <a:t>Prompt 3</a:t>
            </a:r>
            <a:endParaRPr lang="en-US" sz="72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Identificación</a:t>
            </a:r>
            <a:endParaRPr lang="en-US" sz="48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>
                <a:solidFill>
                  <a:schemeClr val="bg1"/>
                </a:solidFill>
                <a:sym typeface="Telegraf"/>
              </a:rPr>
              <a:t>de </a:t>
            </a:r>
            <a:r>
              <a:rPr lang="en-US" sz="4800" err="1">
                <a:solidFill>
                  <a:schemeClr val="bg1"/>
                </a:solidFill>
                <a:sym typeface="Telegraf"/>
              </a:rPr>
              <a:t>oportunidades</a:t>
            </a:r>
            <a:endParaRPr lang="en-US" sz="48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>
                <a:solidFill>
                  <a:schemeClr val="bg1"/>
                </a:solidFill>
                <a:sym typeface="Telegraf"/>
              </a:rPr>
              <a:t>y </a:t>
            </a:r>
            <a:r>
              <a:rPr lang="en-US" sz="4800" err="1">
                <a:solidFill>
                  <a:schemeClr val="bg1"/>
                </a:solidFill>
                <a:sym typeface="Telegraf"/>
              </a:rPr>
              <a:t>amenazas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con</a:t>
            </a: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triangulación</a:t>
            </a:r>
            <a:endParaRPr lang="en-US" sz="4800">
              <a:solidFill>
                <a:schemeClr val="bg1"/>
              </a:solidFill>
              <a:sym typeface="Telegraf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4BC7AF-5E03-9625-38E1-A96505B47344}"/>
              </a:ext>
            </a:extLst>
          </p:cNvPr>
          <p:cNvSpPr txBox="1"/>
          <p:nvPr/>
        </p:nvSpPr>
        <p:spPr>
          <a:xfrm>
            <a:off x="7949359" y="3288696"/>
            <a:ext cx="1000991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Soy gerente de [INSTITUCIÓN]. A partir de los siguientes informes [cargar/citar: GEM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Report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2026,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Education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at a Glance 2025, Horizon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Report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EDUCAUSE, informe ministerial nacional]:</a:t>
            </a:r>
          </a:p>
          <a:p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marL="342900" indent="-342900">
              <a:buAutoNum type="arabicPeriod"/>
            </a:pP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Extrae las 10 tendencias más relevantes para mi institución.</a:t>
            </a:r>
          </a:p>
          <a:p>
            <a:pPr marL="342900" indent="-342900">
              <a:buAutoNum type="arabicPeriod"/>
            </a:pP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Para cada tendencia, indica:</a:t>
            </a: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Fuente exacta y página/sección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Si constituye oportunidad o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amenaza´para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mi contexto.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Qué decisión gerencial habilita o exige.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Señala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contradcciones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o divergencias entre las fuentes.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4 Identifica los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vaciós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de información que requieren investigación primaria adicional.</a:t>
            </a:r>
          </a:p>
          <a:p>
            <a:pPr marL="342900" indent="-342900">
              <a:buFont typeface="+mj-lt"/>
              <a:buAutoNum type="arabicPeriod" startAt="3"/>
            </a:pP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Prioriza el rigor sobre la exhaustividad.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571036-1190-97F8-6A62-08DB6258F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40"/>
          <a:stretch>
            <a:fillRect/>
          </a:stretch>
        </p:blipFill>
        <p:spPr>
          <a:xfrm>
            <a:off x="9000679" y="-46828"/>
            <a:ext cx="9347200" cy="19222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92CE5E6-FE72-C3FF-A392-988FF837CE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7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D56DD-546E-C8C6-9D08-0D339DA52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A13694F-6977-20A9-8A3A-6C8BEC006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85490B1-86EE-A903-0363-14F685645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833" y="-723365"/>
            <a:ext cx="3543033" cy="3543033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B6B9A31B-2898-4AE0-9B92-726E56DF335B}"/>
              </a:ext>
            </a:extLst>
          </p:cNvPr>
          <p:cNvSpPr txBox="1"/>
          <p:nvPr/>
        </p:nvSpPr>
        <p:spPr>
          <a:xfrm>
            <a:off x="730406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rgbClr val="E94E1B">
              <a:alpha val="90000"/>
            </a:srgb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E6BB00D-DE62-EB6B-29BC-37AE1A46B227}"/>
              </a:ext>
            </a:extLst>
          </p:cNvPr>
          <p:cNvSpPr txBox="1"/>
          <p:nvPr/>
        </p:nvSpPr>
        <p:spPr>
          <a:xfrm>
            <a:off x="1842655" y="687125"/>
            <a:ext cx="53963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Prompts </a:t>
            </a:r>
          </a:p>
          <a:p>
            <a:pPr algn="l"/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especializados</a:t>
            </a:r>
            <a:endParaRPr lang="en-US" sz="5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03254C1-787B-13B4-1523-C5CEC70BC126}"/>
              </a:ext>
            </a:extLst>
          </p:cNvPr>
          <p:cNvSpPr/>
          <p:nvPr/>
        </p:nvSpPr>
        <p:spPr>
          <a:xfrm>
            <a:off x="7055427" y="2400300"/>
            <a:ext cx="11842173" cy="712337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469900">
              <a:srgbClr val="394562">
                <a:alpha val="2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DAE315A-25DF-F8F6-9207-6AE7469939D0}"/>
              </a:ext>
            </a:extLst>
          </p:cNvPr>
          <p:cNvSpPr txBox="1"/>
          <p:nvPr/>
        </p:nvSpPr>
        <p:spPr>
          <a:xfrm>
            <a:off x="2091406" y="4786933"/>
            <a:ext cx="5529223" cy="256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7200" b="1">
                <a:solidFill>
                  <a:schemeClr val="bg1"/>
                </a:solidFill>
                <a:sym typeface="Telegraf"/>
              </a:rPr>
              <a:t>Prompt 4</a:t>
            </a:r>
            <a:endParaRPr lang="en-US" sz="72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Matriz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FODA</a:t>
            </a:r>
          </a:p>
          <a:p>
            <a:pPr algn="l">
              <a:lnSpc>
                <a:spcPts val="5000"/>
              </a:lnSpc>
            </a:pPr>
            <a:r>
              <a:rPr lang="en-US" sz="4800">
                <a:solidFill>
                  <a:schemeClr val="bg1"/>
                </a:solidFill>
                <a:sym typeface="Telegraf"/>
              </a:rPr>
              <a:t>con </a:t>
            </a:r>
            <a:r>
              <a:rPr lang="en-US" sz="4800" err="1">
                <a:solidFill>
                  <a:schemeClr val="bg1"/>
                </a:solidFill>
                <a:sym typeface="Telegraf"/>
              </a:rPr>
              <a:t>criterio</a:t>
            </a:r>
            <a:endParaRPr lang="en-US" sz="48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epistemológico</a:t>
            </a:r>
            <a:endParaRPr lang="en-US" sz="4800">
              <a:solidFill>
                <a:schemeClr val="bg1"/>
              </a:solidFill>
              <a:sym typeface="Telegraf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887BA3-7AC2-4451-CC9D-AD754D3B3C0C}"/>
              </a:ext>
            </a:extLst>
          </p:cNvPr>
          <p:cNvSpPr txBox="1"/>
          <p:nvPr/>
        </p:nvSpPr>
        <p:spPr>
          <a:xfrm>
            <a:off x="7869381" y="2781300"/>
            <a:ext cx="9448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Construye una matriz FODA para [INSTITUCIÓN] con las siguientes reglas:</a:t>
            </a:r>
          </a:p>
          <a:p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Fortalezas y Debilidades: solo factores internos verificables (datos de matricula, retención, indicadores de calidad, acreditaciones, estados financieros). Indica fuente interna.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Oportunidades y Amenazas: solo factores externos con fuente documental (Informes citados, normativa publicada, datos estadísticos oficiales).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Excluye juicios de valor sin sustento empírico.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Para cada celda, asigna: nivel de evidencia (alto/medio/bajo)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seg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´´un calidad de la fuente.</a:t>
            </a:r>
          </a:p>
          <a:p>
            <a:pPr marL="285750" indent="-285750">
              <a:buFontTx/>
              <a:buChar char="-"/>
            </a:pPr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marL="285750" indent="-285750">
              <a:buFontTx/>
              <a:buChar char="-"/>
            </a:pPr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Luego, </a:t>
            </a:r>
            <a:r>
              <a:rPr lang="es-CO" sz="2400" err="1">
                <a:solidFill>
                  <a:srgbClr val="394562"/>
                </a:solidFill>
                <a:latin typeface="Montserrat" panose="00000500000000000000" pitchFamily="50" charset="0"/>
              </a:rPr>
              <a:t>dervia</a:t>
            </a:r>
            <a:r>
              <a:rPr lang="es-CO" sz="2400">
                <a:solidFill>
                  <a:srgbClr val="394562"/>
                </a:solidFill>
                <a:latin typeface="Montserrat" panose="00000500000000000000" pitchFamily="50" charset="0"/>
              </a:rPr>
              <a:t> una matriz CAME que traduzca cada elemento en acción estratégica concreta, con responsable propuesto y horizonte temporal.</a:t>
            </a: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BE69B58-D532-3975-A622-096573A55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71"/>
          <a:stretch>
            <a:fillRect/>
          </a:stretch>
        </p:blipFill>
        <p:spPr>
          <a:xfrm>
            <a:off x="9000679" y="-46828"/>
            <a:ext cx="9347200" cy="20363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A1CC00A-5156-F9E0-5FD9-72D5D8FD92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76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5E912-0C3A-996B-6BEB-6271D0A65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09EF58E-EA10-785D-708B-43AD46749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71ADB33-8417-409B-615A-27DA1EF76904}"/>
              </a:ext>
            </a:extLst>
          </p:cNvPr>
          <p:cNvSpPr txBox="1"/>
          <p:nvPr/>
        </p:nvSpPr>
        <p:spPr>
          <a:xfrm>
            <a:off x="1842655" y="687125"/>
            <a:ext cx="53963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Prompts </a:t>
            </a:r>
          </a:p>
          <a:p>
            <a:pPr algn="l"/>
            <a:r>
              <a:rPr lang="en-US" sz="5400" b="1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especializados</a:t>
            </a:r>
            <a:endParaRPr lang="en-US" sz="5400" b="1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158D396-FF95-4D48-CF75-550801F57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2833" y="-723365"/>
            <a:ext cx="3543033" cy="354303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1BFAB0EF-C77F-9A70-DA72-FD60121AF7C4}"/>
              </a:ext>
            </a:extLst>
          </p:cNvPr>
          <p:cNvSpPr txBox="1"/>
          <p:nvPr/>
        </p:nvSpPr>
        <p:spPr>
          <a:xfrm>
            <a:off x="730406" y="3771900"/>
            <a:ext cx="17983200" cy="4495265"/>
          </a:xfrm>
          <a:prstGeom prst="roundRect">
            <a:avLst>
              <a:gd name="adj" fmla="val 50000"/>
            </a:avLst>
          </a:prstGeom>
          <a:solidFill>
            <a:srgbClr val="394562">
              <a:alpha val="90000"/>
            </a:srgbClr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3562"/>
              </a:lnSpc>
            </a:pPr>
            <a:endParaRPr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1556C2DA-25C9-4E04-884E-0658DA58C8E3}"/>
              </a:ext>
            </a:extLst>
          </p:cNvPr>
          <p:cNvSpPr/>
          <p:nvPr/>
        </p:nvSpPr>
        <p:spPr>
          <a:xfrm>
            <a:off x="7055427" y="2324100"/>
            <a:ext cx="11842173" cy="7543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469900">
              <a:srgbClr val="394562">
                <a:alpha val="2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4782F1D-48B2-9CF8-842B-054FEF660CF2}"/>
              </a:ext>
            </a:extLst>
          </p:cNvPr>
          <p:cNvSpPr txBox="1"/>
          <p:nvPr/>
        </p:nvSpPr>
        <p:spPr>
          <a:xfrm>
            <a:off x="7897090" y="2857500"/>
            <a:ext cx="1037705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Diseña un sistema de alertas tempranas para [INSTITUCIÓN] sobre los siguientes vectores de riesgo:</a:t>
            </a:r>
          </a:p>
          <a:p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Cambios normativos en educación (ministerio, congreso).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Demografía estudiantil ( proyecciones de natalidad, migración).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Disrupción tecnológica ( IA generativa,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microcredenciales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, acreditación </a:t>
            </a: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blockchain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).</a:t>
            </a:r>
          </a:p>
          <a:p>
            <a:pPr marL="342900" indent="-342900">
              <a:buAutoNum type="arabicPeriod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Competencia (nuevas instituciones, alianzas internacionales).</a:t>
            </a:r>
          </a:p>
          <a:p>
            <a:pPr marL="342900" indent="-342900">
              <a:buAutoNum type="arabicPeriod"/>
            </a:pPr>
            <a:r>
              <a:rPr lang="es-MX" sz="2400" err="1">
                <a:solidFill>
                  <a:srgbClr val="394562"/>
                </a:solidFill>
                <a:latin typeface="Montserrat" panose="00000500000000000000" pitchFamily="50" charset="0"/>
              </a:rPr>
              <a:t>Macroeconomia</a:t>
            </a: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 (capacidad de pago de familias, financiamiento público).</a:t>
            </a:r>
          </a:p>
          <a:p>
            <a:pPr marL="342900" indent="-342900">
              <a:buAutoNum type="arabicPeriod"/>
            </a:pPr>
            <a:endParaRPr lang="es-MX" sz="2400">
              <a:solidFill>
                <a:srgbClr val="394562"/>
              </a:solidFill>
              <a:latin typeface="Montserrat" panose="00000500000000000000" pitchFamily="50" charset="0"/>
            </a:endParaRPr>
          </a:p>
          <a:p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Para cada vector: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Indicadores cuantitativos a monitorear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Fuentes oficiales con periodicidad de publicación.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Umbrales de alerta (qué variación dispara para revisión estratégica)</a:t>
            </a:r>
          </a:p>
          <a:p>
            <a:pPr marL="285750" indent="-285750">
              <a:buFontTx/>
              <a:buChar char="-"/>
            </a:pPr>
            <a:r>
              <a:rPr lang="es-MX" sz="2400">
                <a:solidFill>
                  <a:srgbClr val="394562"/>
                </a:solidFill>
                <a:latin typeface="Montserrat" panose="00000500000000000000" pitchFamily="50" charset="0"/>
              </a:rPr>
              <a:t>Plan de respuesta preliminar.</a:t>
            </a:r>
            <a:endParaRPr lang="es-CO" sz="2400">
              <a:solidFill>
                <a:srgbClr val="394562"/>
              </a:solidFill>
              <a:latin typeface="Montserrat" panose="00000500000000000000" pitchFamily="50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487166A6-B931-3807-0BC6-0057F58A7E7C}"/>
              </a:ext>
            </a:extLst>
          </p:cNvPr>
          <p:cNvSpPr txBox="1"/>
          <p:nvPr/>
        </p:nvSpPr>
        <p:spPr>
          <a:xfrm>
            <a:off x="2091406" y="4786933"/>
            <a:ext cx="5529223" cy="256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7200" b="1">
                <a:solidFill>
                  <a:schemeClr val="bg1"/>
                </a:solidFill>
                <a:sym typeface="Telegraf"/>
              </a:rPr>
              <a:t>Prompt 5</a:t>
            </a:r>
            <a:endParaRPr lang="en-US" sz="72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Vigilancia</a:t>
            </a:r>
            <a:endParaRPr lang="en-US" sz="4800">
              <a:solidFill>
                <a:schemeClr val="bg1"/>
              </a:solidFill>
              <a:sym typeface="Telegraf"/>
            </a:endParaRPr>
          </a:p>
          <a:p>
            <a:pPr algn="l">
              <a:lnSpc>
                <a:spcPts val="5000"/>
              </a:lnSpc>
            </a:pPr>
            <a:r>
              <a:rPr lang="en-US" sz="4800">
                <a:solidFill>
                  <a:schemeClr val="bg1"/>
                </a:solidFill>
                <a:sym typeface="Telegraf"/>
              </a:rPr>
              <a:t>de </a:t>
            </a:r>
            <a:r>
              <a:rPr lang="en-US" sz="4800" err="1">
                <a:solidFill>
                  <a:schemeClr val="bg1"/>
                </a:solidFill>
                <a:sym typeface="Telegraf"/>
              </a:rPr>
              <a:t>amenazas</a:t>
            </a:r>
            <a:r>
              <a:rPr lang="en-US" sz="4800">
                <a:solidFill>
                  <a:schemeClr val="bg1"/>
                </a:solidFill>
                <a:sym typeface="Telegraf"/>
              </a:rPr>
              <a:t> </a:t>
            </a:r>
          </a:p>
          <a:p>
            <a:pPr algn="l">
              <a:lnSpc>
                <a:spcPts val="5000"/>
              </a:lnSpc>
            </a:pPr>
            <a:r>
              <a:rPr lang="en-US" sz="4800" err="1">
                <a:solidFill>
                  <a:schemeClr val="bg1"/>
                </a:solidFill>
                <a:sym typeface="Telegraf"/>
              </a:rPr>
              <a:t>emergentes</a:t>
            </a:r>
            <a:endParaRPr lang="en-US" sz="4800">
              <a:solidFill>
                <a:schemeClr val="bg1"/>
              </a:solidFill>
              <a:sym typeface="Telegraf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B64DE4-F04D-1658-8F15-8A0856525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2"/>
          <a:stretch>
            <a:fillRect/>
          </a:stretch>
        </p:blipFill>
        <p:spPr>
          <a:xfrm>
            <a:off x="9000679" y="-46828"/>
            <a:ext cx="9347200" cy="19600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993D3D5-910E-9DCC-60A8-1843D036B4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" y="8653642"/>
            <a:ext cx="2506683" cy="17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96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6540-CB5D-E598-6781-CB0F6FAE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E1BAC59-2809-F602-E009-74B9B0DDE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D0A3110-E507-04BB-DE49-3C3B1921E8F2}"/>
              </a:ext>
            </a:extLst>
          </p:cNvPr>
          <p:cNvSpPr txBox="1"/>
          <p:nvPr/>
        </p:nvSpPr>
        <p:spPr>
          <a:xfrm>
            <a:off x="4504379" y="1036474"/>
            <a:ext cx="9296400" cy="1670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800"/>
              </a:lnSpc>
            </a:pPr>
            <a:r>
              <a:rPr lang="en-US" sz="4800" b="1" dirty="0">
                <a:solidFill>
                  <a:srgbClr val="394562"/>
                </a:solidFill>
                <a:latin typeface="Montserrat"/>
                <a:ea typeface="Telegraf"/>
                <a:cs typeface="Telegraf"/>
                <a:sym typeface="Telegraf"/>
              </a:rPr>
              <a:t>¿Cómo se ve esto integrado </a:t>
            </a:r>
            <a:r>
              <a:rPr lang="en-US" sz="4800" b="1" dirty="0">
                <a:solidFill>
                  <a:srgbClr val="E94E1B"/>
                </a:solidFill>
                <a:latin typeface="Montserrat"/>
                <a:ea typeface="Telegraf"/>
                <a:cs typeface="Telegraf"/>
                <a:sym typeface="Telegraf"/>
              </a:rPr>
              <a:t>en un Sistema de workflow?</a:t>
            </a:r>
            <a:endParaRPr lang="en-US" sz="6000" b="1" dirty="0">
              <a:solidFill>
                <a:srgbClr val="E94E1B"/>
              </a:solidFill>
              <a:latin typeface="Montserrat"/>
              <a:ea typeface="Telegraf"/>
              <a:cs typeface="Telegraf"/>
              <a:sym typeface="Telegraf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DC2BDC1-158D-362C-7DDB-64B8EE7B83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9599" y="-190500"/>
            <a:ext cx="3473698" cy="2454692"/>
          </a:xfrm>
          <a:prstGeom prst="rect">
            <a:avLst/>
          </a:prstGeom>
        </p:spPr>
      </p:pic>
      <p:pic>
        <p:nvPicPr>
          <p:cNvPr id="6" name="Imagen 5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C07850DB-838B-81B3-1D69-E00746D259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4416" r="-151" b="-508"/>
          <a:stretch>
            <a:fillRect/>
          </a:stretch>
        </p:blipFill>
        <p:spPr>
          <a:xfrm>
            <a:off x="-1339663" y="9383843"/>
            <a:ext cx="19652250" cy="90664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3223467-B386-3598-51D4-0E4FCA3781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147" y="3302266"/>
            <a:ext cx="13924103" cy="7832308"/>
          </a:xfrm>
          <a:prstGeom prst="rect">
            <a:avLst/>
          </a:prstGeom>
        </p:spPr>
      </p:pic>
      <p:pic>
        <p:nvPicPr>
          <p:cNvPr id="7" name="WhatsApp Video 2026-05-15 at 9.25.11 AM.mp4">
            <a:hlinkClick r:id="" action="ppaction://media"/>
            <a:extLst>
              <a:ext uri="{FF2B5EF4-FFF2-40B4-BE49-F238E27FC236}">
                <a16:creationId xmlns:a16="http://schemas.microsoft.com/office/drawing/2014/main" id="{67CA8093-A0E1-A149-4F65-238D2658AB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4751" y="3054096"/>
            <a:ext cx="13701917" cy="6560116"/>
          </a:xfrm>
          <a:prstGeom prst="rect">
            <a:avLst/>
          </a:prstGeom>
        </p:spPr>
      </p:pic>
      <p:pic>
        <p:nvPicPr>
          <p:cNvPr id="4" name="Imagen 3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0DD8CF8C-DB40-EBA8-74B1-67AC33ECC9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32" t="90" r="-60" b="31385"/>
          <a:stretch>
            <a:fillRect/>
          </a:stretch>
        </p:blipFill>
        <p:spPr>
          <a:xfrm>
            <a:off x="0" y="0"/>
            <a:ext cx="18290260" cy="37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4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1BCD562-E33C-2D75-1810-793209CEB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43000" y="1737453"/>
            <a:ext cx="9593179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31"/>
              </a:lnSpc>
            </a:pPr>
            <a:r>
              <a:rPr lang="en-US" sz="16600" b="1">
                <a:solidFill>
                  <a:srgbClr val="E94E1B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¡Gracias!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24989" y="9318002"/>
            <a:ext cx="5029200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96"/>
              </a:lnSpc>
            </a:pPr>
            <a:r>
              <a:rPr lang="en-US" sz="3064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@dialogos_julian_ballen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B13D713-8B3F-A000-037E-302C6FCC9DD3}"/>
              </a:ext>
            </a:extLst>
          </p:cNvPr>
          <p:cNvSpPr/>
          <p:nvPr/>
        </p:nvSpPr>
        <p:spPr>
          <a:xfrm>
            <a:off x="2590800" y="3117574"/>
            <a:ext cx="6553200" cy="5912126"/>
          </a:xfrm>
          <a:prstGeom prst="roundRect">
            <a:avLst>
              <a:gd name="adj" fmla="val 247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831D7615-3FF3-38A9-E54A-9A2C52C042E0}"/>
              </a:ext>
            </a:extLst>
          </p:cNvPr>
          <p:cNvSpPr txBox="1"/>
          <p:nvPr/>
        </p:nvSpPr>
        <p:spPr>
          <a:xfrm>
            <a:off x="4419600" y="4914900"/>
            <a:ext cx="2805200" cy="1714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96"/>
              </a:lnSpc>
            </a:pPr>
            <a:r>
              <a:rPr lang="en-US" sz="3064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Insertar</a:t>
            </a:r>
            <a:r>
              <a:rPr lang="en-US" sz="3064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3064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aqui</a:t>
            </a:r>
            <a:r>
              <a:rPr lang="en-US" sz="3064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</a:t>
            </a:r>
            <a:r>
              <a:rPr lang="en-US" sz="3064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el</a:t>
            </a:r>
            <a:r>
              <a:rPr lang="en-US" sz="3064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 QR de la </a:t>
            </a:r>
            <a:r>
              <a:rPr lang="en-US" sz="3064" err="1">
                <a:solidFill>
                  <a:srgbClr val="394562"/>
                </a:solidFill>
                <a:latin typeface="Montserrat" panose="00000500000000000000" pitchFamily="50" charset="0"/>
                <a:ea typeface="Telegraf"/>
                <a:cs typeface="Telegraf"/>
                <a:sym typeface="Telegraf"/>
              </a:rPr>
              <a:t>Herramienta</a:t>
            </a:r>
            <a:endParaRPr lang="en-US" sz="3064">
              <a:solidFill>
                <a:srgbClr val="394562"/>
              </a:solidFill>
              <a:latin typeface="Montserrat" panose="00000500000000000000" pitchFamily="50" charset="0"/>
              <a:ea typeface="Telegraf"/>
              <a:cs typeface="Telegraf"/>
              <a:sym typeface="Telegraf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5612994-B977-A759-EA17-55852F338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67" y="2705100"/>
            <a:ext cx="13478933" cy="75819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B3BD686-FF29-8FA9-D983-D1DC042528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0" b="22200"/>
          <a:stretch>
            <a:fillRect/>
          </a:stretch>
        </p:blipFill>
        <p:spPr>
          <a:xfrm rot="1825157">
            <a:off x="9179794" y="-310066"/>
            <a:ext cx="12525492" cy="39038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BBE8ABB-00D3-1CF9-FE8C-180207C272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112" y="0"/>
            <a:ext cx="3073229" cy="2171700"/>
          </a:xfrm>
          <a:prstGeom prst="rect">
            <a:avLst/>
          </a:prstGeom>
        </p:spPr>
      </p:pic>
      <p:pic>
        <p:nvPicPr>
          <p:cNvPr id="2" name="Imagen 1" descr="Código QR&#10;&#10;El contenido generado por IA puede ser incorrecto.">
            <a:extLst>
              <a:ext uri="{FF2B5EF4-FFF2-40B4-BE49-F238E27FC236}">
                <a16:creationId xmlns:a16="http://schemas.microsoft.com/office/drawing/2014/main" id="{7D8F0FBA-EE05-57A5-4BE0-A72740A26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573" y="3889658"/>
            <a:ext cx="4406292" cy="43396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2944</Words>
  <Application>Microsoft Macintosh PowerPoint</Application>
  <PresentationFormat>Personalizado</PresentationFormat>
  <Paragraphs>464</Paragraphs>
  <Slides>40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9" baseType="lpstr">
      <vt:lpstr>Telegraf</vt:lpstr>
      <vt:lpstr>Montserrat</vt:lpstr>
      <vt:lpstr>Tomorrow</vt:lpstr>
      <vt:lpstr>Arial</vt:lpstr>
      <vt:lpstr>Montserrat Bold</vt:lpstr>
      <vt:lpstr>Calibri</vt:lpstr>
      <vt:lpstr>Montserrat 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 en la escuela: de la teoría a la aplicación práctica.</dc:title>
  <dc:creator>Julian Humberto Ballen Espìnosa</dc:creator>
  <cp:lastModifiedBy>Cristhian Camilo Mendez Wilches</cp:lastModifiedBy>
  <cp:revision>87</cp:revision>
  <dcterms:created xsi:type="dcterms:W3CDTF">2006-08-16T00:00:00Z</dcterms:created>
  <dcterms:modified xsi:type="dcterms:W3CDTF">2026-05-15T14:56:00Z</dcterms:modified>
  <dc:identifier>DAHHuIx6zKg</dc:identifier>
</cp:coreProperties>
</file>