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74" r:id="rId3"/>
    <p:sldId id="257" r:id="rId4"/>
    <p:sldId id="258" r:id="rId5"/>
    <p:sldId id="260" r:id="rId6"/>
    <p:sldId id="261" r:id="rId7"/>
    <p:sldId id="262" r:id="rId8"/>
    <p:sldId id="263" r:id="rId9"/>
    <p:sldId id="3750" r:id="rId10"/>
    <p:sldId id="3751" r:id="rId11"/>
    <p:sldId id="259" r:id="rId12"/>
    <p:sldId id="3752" r:id="rId13"/>
    <p:sldId id="3753" r:id="rId14"/>
    <p:sldId id="3754" r:id="rId15"/>
    <p:sldId id="265" r:id="rId16"/>
    <p:sldId id="266" r:id="rId17"/>
    <p:sldId id="268" r:id="rId18"/>
    <p:sldId id="269" r:id="rId19"/>
    <p:sldId id="270" r:id="rId20"/>
    <p:sldId id="272" r:id="rId21"/>
    <p:sldId id="3755" r:id="rId22"/>
    <p:sldId id="3756" r:id="rId23"/>
    <p:sldId id="277" r:id="rId24"/>
    <p:sldId id="271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/>
    <p:restoredTop sz="94610"/>
  </p:normalViewPr>
  <p:slideViewPr>
    <p:cSldViewPr snapToGrid="0" snapToObjects="1">
      <p:cViewPr varScale="1">
        <p:scale>
          <a:sx n="163" d="100"/>
          <a:sy n="163" d="100"/>
        </p:scale>
        <p:origin x="184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661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D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7132320" y="-1371600"/>
            <a:ext cx="3657600" cy="3657600"/>
          </a:xfrm>
          <a:prstGeom prst="ellipse">
            <a:avLst/>
          </a:prstGeom>
          <a:solidFill>
            <a:srgbClr val="1E3460">
              <a:alpha val="60000"/>
            </a:srgbClr>
          </a:solidFill>
          <a:ln w="12700">
            <a:solidFill>
              <a:srgbClr val="1E34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Shape 3"/>
          <p:cNvSpPr/>
          <p:nvPr/>
        </p:nvSpPr>
        <p:spPr>
          <a:xfrm>
            <a:off x="-914400" y="3200400"/>
            <a:ext cx="2743200" cy="2743200"/>
          </a:xfrm>
          <a:prstGeom prst="ellipse">
            <a:avLst/>
          </a:prstGeom>
          <a:solidFill>
            <a:srgbClr val="1E3460">
              <a:alpha val="60000"/>
            </a:srgbClr>
          </a:solidFill>
          <a:ln w="12700">
            <a:solidFill>
              <a:srgbClr val="1E34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457200" y="15544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kern="0" spc="300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ROL DE LA FELICIDAD · EDUCACIÓN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502920"/>
            <a:ext cx="59436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rol de la</a:t>
            </a:r>
            <a:endParaRPr lang="en-US" sz="6000" dirty="0"/>
          </a:p>
          <a:p>
            <a:pPr marL="0" indent="0" algn="l">
              <a:buNone/>
            </a:pPr>
            <a:r>
              <a:rPr lang="en-US" sz="6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felicidad</a:t>
            </a:r>
            <a:endParaRPr lang="en-US" sz="6000" dirty="0"/>
          </a:p>
        </p:txBody>
      </p:sp>
      <p:sp>
        <p:nvSpPr>
          <p:cNvPr id="8" name="Text 6"/>
          <p:cNvSpPr/>
          <p:nvPr/>
        </p:nvSpPr>
        <p:spPr>
          <a:xfrm>
            <a:off x="457200" y="2377440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i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la educación</a:t>
            </a:r>
            <a:endParaRPr lang="en-US" sz="4400" dirty="0"/>
          </a:p>
        </p:txBody>
      </p:sp>
      <p:sp>
        <p:nvSpPr>
          <p:cNvPr id="9" name="Shape 7"/>
          <p:cNvSpPr/>
          <p:nvPr/>
        </p:nvSpPr>
        <p:spPr>
          <a:xfrm>
            <a:off x="457200" y="3218688"/>
            <a:ext cx="3840480" cy="457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457200" y="333756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F5EE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se espera. No se regala. No se finge.</a:t>
            </a:r>
            <a:endParaRPr lang="en-US" sz="1500" dirty="0"/>
          </a:p>
          <a:p>
            <a:pPr marL="0" indent="0" algn="l">
              <a:buNone/>
            </a:pPr>
            <a:r>
              <a:rPr lang="en-US" sz="1500" i="1" dirty="0">
                <a:solidFill>
                  <a:srgbClr val="F5EE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construye. Se decide. Se vive.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7200" y="4069080"/>
            <a:ext cx="1737360" cy="347472"/>
          </a:xfrm>
          <a:prstGeom prst="rect">
            <a:avLst/>
          </a:prstGeom>
          <a:solidFill>
            <a:srgbClr val="2D5FA0"/>
          </a:solidFill>
          <a:ln w="12700">
            <a:solidFill>
              <a:srgbClr val="2D5FA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Text 10"/>
          <p:cNvSpPr/>
          <p:nvPr/>
        </p:nvSpPr>
        <p:spPr>
          <a:xfrm>
            <a:off x="457200" y="4069080"/>
            <a:ext cx="1737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RECTORES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377440" y="4069080"/>
            <a:ext cx="1737360" cy="347472"/>
          </a:xfrm>
          <a:prstGeom prst="rect">
            <a:avLst/>
          </a:prstGeom>
          <a:solidFill>
            <a:srgbClr val="2D6B45"/>
          </a:solidFill>
          <a:ln w="12700">
            <a:solidFill>
              <a:srgbClr val="2D6B45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4" name="Text 12"/>
          <p:cNvSpPr/>
          <p:nvPr/>
        </p:nvSpPr>
        <p:spPr>
          <a:xfrm>
            <a:off x="2377440" y="4069080"/>
            <a:ext cx="1737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DOCENTES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297680" y="4069080"/>
            <a:ext cx="1737360" cy="347472"/>
          </a:xfrm>
          <a:prstGeom prst="rect">
            <a:avLst/>
          </a:prstGeom>
          <a:solidFill>
            <a:srgbClr val="5B3A8A"/>
          </a:solidFill>
          <a:ln w="12700">
            <a:solidFill>
              <a:srgbClr val="5B3A8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4"/>
          <p:cNvSpPr/>
          <p:nvPr/>
        </p:nvSpPr>
        <p:spPr>
          <a:xfrm>
            <a:off x="4297680" y="4069080"/>
            <a:ext cx="1737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LÍDERES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452628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Andrés Ramírez Ordóñez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7200" y="4818888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Profesor · Consultor · Speaker · Autor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182880"/>
            <a:ext cx="6949440" cy="4754880"/>
          </a:xfrm>
          <a:prstGeom prst="ellipse">
            <a:avLst/>
          </a:prstGeom>
          <a:solidFill>
            <a:srgbClr val="111E30"/>
          </a:solidFill>
          <a:ln w="31750">
            <a:solidFill>
              <a:srgbClr val="1E3550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45920" y="640080"/>
            <a:ext cx="5852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/>
            <a:r>
              <a:rPr lang="en-US" sz="3000" i="1" dirty="0">
                <a:solidFill>
                  <a:srgbClr val="FFFFFF"/>
                </a:solidFill>
                <a:latin typeface="Calibri" panose="020F0502020204030204"/>
              </a:rPr>
              <a:t>"Behavior is hard to teach,</a:t>
            </a:r>
            <a:endParaRPr lang="en-US" sz="30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378"/>
            <a:r>
              <a:rPr lang="en-US" sz="3000" i="1" dirty="0">
                <a:solidFill>
                  <a:srgbClr val="FFFFFF"/>
                </a:solidFill>
                <a:latin typeface="Calibri" panose="020F0502020204030204"/>
              </a:rPr>
              <a:t>even to really smart people"</a:t>
            </a:r>
            <a:endParaRPr lang="en-US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474720" y="3246120"/>
            <a:ext cx="2194560" cy="54864"/>
          </a:xfrm>
          <a:prstGeom prst="rect">
            <a:avLst/>
          </a:prstGeom>
          <a:solidFill>
            <a:srgbClr val="0D7E73"/>
          </a:solidFill>
          <a:ln/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71600" y="3429000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/>
            <a:r>
              <a:rPr lang="en-US" sz="1400" i="1" dirty="0">
                <a:solidFill>
                  <a:srgbClr val="A0AEC0"/>
                </a:solidFill>
                <a:latin typeface="Calibri" panose="020F0502020204030204"/>
              </a:rPr>
              <a:t>¿Por qué los líderes más inteligentes y mejor formados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378"/>
            <a:r>
              <a:rPr lang="en-US" sz="1400" i="1" dirty="0">
                <a:solidFill>
                  <a:srgbClr val="A0AEC0"/>
                </a:solidFill>
                <a:latin typeface="Calibri" panose="020F0502020204030204"/>
              </a:rPr>
              <a:t>siguen repitiendo los mismos errores humanos?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71600" y="42976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/>
            <a:r>
              <a:rPr lang="en-US" sz="1100" b="1" dirty="0">
                <a:solidFill>
                  <a:srgbClr val="0D7E73"/>
                </a:solidFill>
                <a:latin typeface="Calibri" panose="020F0502020204030204"/>
              </a:rPr>
              <a:t>Esta conferencia no es un taller de habilidades. Es un espejo.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69">
            <a:extLst>
              <a:ext uri="{FF2B5EF4-FFF2-40B4-BE49-F238E27FC236}">
                <a16:creationId xmlns:a16="http://schemas.microsoft.com/office/drawing/2014/main" id="{2CA2C18A-C04D-B603-4E53-7CFF7430EB5B}"/>
              </a:ext>
            </a:extLst>
          </p:cNvPr>
          <p:cNvSpPr/>
          <p:nvPr/>
        </p:nvSpPr>
        <p:spPr>
          <a:xfrm>
            <a:off x="81915" y="4937760"/>
            <a:ext cx="1234440" cy="1508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75" b="1" dirty="0">
                <a:solidFill>
                  <a:srgbClr val="5DAB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:plurum</a:t>
            </a:r>
            <a:endParaRPr lang="en-US" sz="975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B1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320040" y="18288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““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82296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¿Estamos educando</a:t>
            </a:r>
            <a:endParaRPr lang="en-US" sz="4400" dirty="0"/>
          </a:p>
          <a:p>
            <a:pPr marL="0" indent="0" algn="ctr">
              <a:buNone/>
            </a:pPr>
            <a:r>
              <a:rPr lang="en-US" sz="4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la vida…</a:t>
            </a:r>
            <a:endParaRPr lang="en-US" sz="4400" dirty="0"/>
          </a:p>
          <a:p>
            <a:pPr marL="0" indent="0" algn="ctr">
              <a:buNone/>
            </a:pPr>
            <a:r>
              <a:rPr lang="en-US" sz="4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para el sistema?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3200400" y="3154680"/>
            <a:ext cx="2743200" cy="457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914400" y="3291840"/>
            <a:ext cx="7315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5EE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el punto de partida de cualquier conversación seria sobre felicidad en educación.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503920" y="47548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D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5029200" cy="5143500"/>
          </a:xfrm>
          <a:prstGeom prst="rect">
            <a:avLst/>
          </a:prstGeom>
          <a:solidFill>
            <a:srgbClr val="0F1D38"/>
          </a:solidFill>
          <a:ln w="12700">
            <a:solidFill>
              <a:srgbClr val="0F1D3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457200" y="15544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kern="0" spc="300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 GENERAL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65760" y="365760"/>
            <a:ext cx="45720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rol de la</a:t>
            </a:r>
            <a:endParaRPr lang="en-US" sz="4800" dirty="0"/>
          </a:p>
          <a:p>
            <a:pPr marL="0" indent="0" algn="l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felicidad</a:t>
            </a:r>
            <a:endParaRPr lang="en-US" sz="4800" dirty="0"/>
          </a:p>
          <a:p>
            <a:pPr marL="0" indent="0" algn="l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la</a:t>
            </a:r>
            <a:endParaRPr lang="en-US" sz="4800" dirty="0"/>
          </a:p>
          <a:p>
            <a:pPr marL="0" indent="0" algn="l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educación</a:t>
            </a:r>
            <a:endParaRPr lang="en-US" sz="4800" dirty="0"/>
          </a:p>
        </p:txBody>
      </p:sp>
      <p:sp>
        <p:nvSpPr>
          <p:cNvPr id="7" name="Shape 5"/>
          <p:cNvSpPr/>
          <p:nvPr/>
        </p:nvSpPr>
        <p:spPr>
          <a:xfrm>
            <a:off x="365760" y="3520440"/>
            <a:ext cx="3200400" cy="457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/>
          <p:nvPr/>
        </p:nvSpPr>
        <p:spPr>
          <a:xfrm>
            <a:off x="365760" y="3657600"/>
            <a:ext cx="4572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Provocar una reflexión profunda y transformadora sobre el rol de cada actor —rectores, docentes y estudiantes— en la construcción de felicidad, dignidad y humanidad en la educación contemporánea.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65760" y="4709160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Nadie educa solo. Nadie aprende solo.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0" y="64008"/>
            <a:ext cx="4114800" cy="5015484"/>
          </a:xfrm>
          <a:prstGeom prst="rect">
            <a:avLst/>
          </a:prstGeom>
          <a:solidFill>
            <a:srgbClr val="2A3A5A"/>
          </a:solidFill>
          <a:ln w="12700">
            <a:solidFill>
              <a:srgbClr val="2A3A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1" name="Text 9"/>
          <p:cNvSpPr/>
          <p:nvPr/>
        </p:nvSpPr>
        <p:spPr>
          <a:xfrm>
            <a:off x="5486400" y="1645920"/>
            <a:ext cx="32004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0" dirty="0">
                <a:solidFill>
                  <a:srgbClr val="000000"/>
                </a:solidFill>
              </a:rPr>
              <a:t>🏛</a:t>
            </a:r>
            <a:endParaRPr lang="en-US" sz="8000" dirty="0"/>
          </a:p>
        </p:txBody>
      </p:sp>
      <p:sp>
        <p:nvSpPr>
          <p:cNvPr id="12" name="Text 10"/>
          <p:cNvSpPr/>
          <p:nvPr/>
        </p:nvSpPr>
        <p:spPr>
          <a:xfrm>
            <a:off x="8503920" y="47548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365760" y="1371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24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Tres actores. Un mismo malentendido.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20040" y="804672"/>
            <a:ext cx="2697480" cy="3977640"/>
          </a:xfrm>
          <a:prstGeom prst="rect">
            <a:avLst/>
          </a:prstGeom>
          <a:solidFill>
            <a:srgbClr val="0F1D38"/>
          </a:solidFill>
          <a:ln w="3810">
            <a:solidFill>
              <a:srgbClr val="333355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Shape 4"/>
          <p:cNvSpPr/>
          <p:nvPr/>
        </p:nvSpPr>
        <p:spPr>
          <a:xfrm>
            <a:off x="320040" y="804672"/>
            <a:ext cx="2697480" cy="457200"/>
          </a:xfrm>
          <a:prstGeom prst="rect">
            <a:avLst/>
          </a:prstGeom>
          <a:solidFill>
            <a:srgbClr val="2D5FA0"/>
          </a:solidFill>
          <a:ln w="12700">
            <a:solidFill>
              <a:srgbClr val="2D5FA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320040" y="804672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1371600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Hablan del futuro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1828800"/>
            <a:ext cx="2377440" cy="36576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457200" y="1965960"/>
            <a:ext cx="2423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Quieren que el hijo triunfe —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pero miden el amor en resultados.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154680" y="804672"/>
            <a:ext cx="2697480" cy="3977640"/>
          </a:xfrm>
          <a:prstGeom prst="rect">
            <a:avLst/>
          </a:prstGeom>
          <a:solidFill>
            <a:srgbClr val="0F1D38"/>
          </a:solidFill>
          <a:ln w="3810">
            <a:solidFill>
              <a:srgbClr val="333355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Shape 10"/>
          <p:cNvSpPr/>
          <p:nvPr/>
        </p:nvSpPr>
        <p:spPr>
          <a:xfrm>
            <a:off x="3154680" y="804672"/>
            <a:ext cx="2697480" cy="457200"/>
          </a:xfrm>
          <a:prstGeom prst="rect">
            <a:avLst/>
          </a:prstGeom>
          <a:solidFill>
            <a:srgbClr val="2D6B45"/>
          </a:solidFill>
          <a:ln w="12700">
            <a:solidFill>
              <a:srgbClr val="2D6B45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Text 11"/>
          <p:cNvSpPr/>
          <p:nvPr/>
        </p:nvSpPr>
        <p:spPr>
          <a:xfrm>
            <a:off x="3154680" y="804672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DOCENTES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291840" y="1371600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Hablan del contenido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291840" y="1828800"/>
            <a:ext cx="2377440" cy="36576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4"/>
          <p:cNvSpPr/>
          <p:nvPr/>
        </p:nvSpPr>
        <p:spPr>
          <a:xfrm>
            <a:off x="3291840" y="1965960"/>
            <a:ext cx="2423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Enseñan para el examen.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Rara vez para la vida.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804672"/>
            <a:ext cx="2697480" cy="3977640"/>
          </a:xfrm>
          <a:prstGeom prst="rect">
            <a:avLst/>
          </a:prstGeom>
          <a:solidFill>
            <a:srgbClr val="0F1D38"/>
          </a:solidFill>
          <a:ln w="3810">
            <a:solidFill>
              <a:srgbClr val="333355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8" name="Shape 16"/>
          <p:cNvSpPr/>
          <p:nvPr/>
        </p:nvSpPr>
        <p:spPr>
          <a:xfrm>
            <a:off x="5989320" y="804672"/>
            <a:ext cx="2697480" cy="457200"/>
          </a:xfrm>
          <a:prstGeom prst="rect">
            <a:avLst/>
          </a:prstGeom>
          <a:solidFill>
            <a:srgbClr val="5B3A8A"/>
          </a:solidFill>
          <a:ln w="12700">
            <a:solidFill>
              <a:srgbClr val="5B3A8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9" name="Text 17"/>
          <p:cNvSpPr/>
          <p:nvPr/>
        </p:nvSpPr>
        <p:spPr>
          <a:xfrm>
            <a:off x="5989320" y="804672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RECTORES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26480" y="1371600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Hablan de la gestión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26480" y="1828800"/>
            <a:ext cx="2377440" cy="36576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2" name="Text 20"/>
          <p:cNvSpPr/>
          <p:nvPr/>
        </p:nvSpPr>
        <p:spPr>
          <a:xfrm>
            <a:off x="6126480" y="1965960"/>
            <a:ext cx="2423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Administran bien.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Pero rara vez preguntan: ¿somos felices aquí?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320040" y="4828032"/>
            <a:ext cx="8503920" cy="246888"/>
          </a:xfrm>
          <a:prstGeom prst="rect">
            <a:avLst/>
          </a:prstGeom>
          <a:solidFill>
            <a:srgbClr val="0F1D38"/>
          </a:solidFill>
          <a:ln w="12700">
            <a:solidFill>
              <a:srgbClr val="0F1D3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4" name="Text 22"/>
          <p:cNvSpPr/>
          <p:nvPr/>
        </p:nvSpPr>
        <p:spPr>
          <a:xfrm>
            <a:off x="320040" y="4828032"/>
            <a:ext cx="85039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felicidad es el único idioma que los tres entienden — y ninguno aprendió formalmente.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03920" y="47548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B1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7132320" y="-1371600"/>
            <a:ext cx="3657600" cy="3657600"/>
          </a:xfrm>
          <a:prstGeom prst="ellipse">
            <a:avLst/>
          </a:prstGeom>
          <a:solidFill>
            <a:srgbClr val="1E3460">
              <a:alpha val="60000"/>
            </a:srgbClr>
          </a:solidFill>
          <a:ln w="12700">
            <a:solidFill>
              <a:srgbClr val="1E34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Shape 3"/>
          <p:cNvSpPr/>
          <p:nvPr/>
        </p:nvSpPr>
        <p:spPr>
          <a:xfrm>
            <a:off x="-914400" y="3200400"/>
            <a:ext cx="2743200" cy="2743200"/>
          </a:xfrm>
          <a:prstGeom prst="ellipse">
            <a:avLst/>
          </a:prstGeom>
          <a:solidFill>
            <a:srgbClr val="1E3460">
              <a:alpha val="60000"/>
            </a:srgbClr>
          </a:solidFill>
          <a:ln w="12700">
            <a:solidFill>
              <a:srgbClr val="1E34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457200" y="45720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Felicidad</a:t>
            </a:r>
            <a:endParaRPr lang="en-US" sz="6200" dirty="0"/>
          </a:p>
          <a:p>
            <a:pPr marL="0" indent="0" algn="ctr">
              <a:buNone/>
            </a:pPr>
            <a:r>
              <a:rPr lang="en-US" sz="6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educativa.</a:t>
            </a:r>
            <a:endParaRPr lang="en-US" sz="6200" dirty="0"/>
          </a:p>
        </p:txBody>
      </p:sp>
      <p:sp>
        <p:nvSpPr>
          <p:cNvPr id="8" name="Shape 6"/>
          <p:cNvSpPr/>
          <p:nvPr/>
        </p:nvSpPr>
        <p:spPr>
          <a:xfrm>
            <a:off x="2743200" y="3154680"/>
            <a:ext cx="3657600" cy="457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EFC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</a:t>
            </a:r>
            <a:r>
              <a:rPr lang="en-US" sz="1800" i="1" dirty="0" err="1">
                <a:solidFill>
                  <a:srgbClr val="EFC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perspectiva</a:t>
            </a:r>
            <a:r>
              <a:rPr lang="en-US" sz="1800" i="1" dirty="0">
                <a:solidFill>
                  <a:srgbClr val="EFC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800" i="1" dirty="0" err="1">
                <a:solidFill>
                  <a:srgbClr val="EFC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ética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503920" y="47548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D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365760" y="182880"/>
            <a:ext cx="43891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es la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felicidad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la educación?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20040" y="1965960"/>
            <a:ext cx="4480560" cy="804672"/>
          </a:xfrm>
          <a:prstGeom prst="rect">
            <a:avLst/>
          </a:prstGeom>
          <a:solidFill>
            <a:srgbClr val="1E2E50"/>
          </a:solidFill>
          <a:ln w="635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457200" y="2039112"/>
            <a:ext cx="4206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TEMPLANZA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2313432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Enseñar a moderar los placeres.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0040" y="2880360"/>
            <a:ext cx="4480560" cy="804672"/>
          </a:xfrm>
          <a:prstGeom prst="rect">
            <a:avLst/>
          </a:prstGeom>
          <a:solidFill>
            <a:srgbClr val="1E2E50"/>
          </a:solidFill>
          <a:ln w="635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/>
          <p:nvPr/>
        </p:nvSpPr>
        <p:spPr>
          <a:xfrm>
            <a:off x="457200" y="2953512"/>
            <a:ext cx="4206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CRITERIO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" y="3227832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Enseñar a tomar mejores decisiones.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20040" y="3794760"/>
            <a:ext cx="4480560" cy="804672"/>
          </a:xfrm>
          <a:prstGeom prst="rect">
            <a:avLst/>
          </a:prstGeom>
          <a:solidFill>
            <a:srgbClr val="1E2E50"/>
          </a:solidFill>
          <a:ln w="635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Text 10"/>
          <p:cNvSpPr/>
          <p:nvPr/>
        </p:nvSpPr>
        <p:spPr>
          <a:xfrm>
            <a:off x="457200" y="3867912"/>
            <a:ext cx="4206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VÍNCULOS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57200" y="4142232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Enseñar a perdonar, agradecer y servir.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20040" y="4773168"/>
            <a:ext cx="45720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euforia. Es construcción ética de una vida.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120640" y="274320"/>
            <a:ext cx="3703320" cy="4389120"/>
          </a:xfrm>
          <a:prstGeom prst="rect">
            <a:avLst/>
          </a:prstGeom>
          <a:solidFill>
            <a:srgbClr val="1E2E50"/>
          </a:solidFill>
          <a:ln w="1016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4"/>
          <p:cNvSpPr/>
          <p:nvPr/>
        </p:nvSpPr>
        <p:spPr>
          <a:xfrm>
            <a:off x="5303520" y="1097280"/>
            <a:ext cx="32918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"El ser humano puede soportar cualquier cómo si tiene un para qué."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303520" y="42062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Nietzsche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503920" y="47548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365760" y="164592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24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gran malentendido compartido.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20040" y="1051560"/>
            <a:ext cx="8503920" cy="1188720"/>
          </a:xfrm>
          <a:prstGeom prst="rect">
            <a:avLst/>
          </a:prstGeom>
          <a:solidFill>
            <a:srgbClr val="7A1A1A"/>
          </a:solidFill>
          <a:ln w="12700">
            <a:solidFill>
              <a:srgbClr val="7A1A1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457200" y="1115568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✗  Creer que la felicidad es el RESULTADO de la educación.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114800" y="2304288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320040" y="2834640"/>
            <a:ext cx="8503920" cy="1188720"/>
          </a:xfrm>
          <a:prstGeom prst="rect">
            <a:avLst/>
          </a:prstGeom>
          <a:solidFill>
            <a:srgbClr val="2D6B45"/>
          </a:solidFill>
          <a:ln w="12700">
            <a:solidFill>
              <a:srgbClr val="2D6B45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457200" y="288036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  La felicidad es la CONDICIÓN que posibilita el aprendizaje.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503920" y="47548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0" y="4736592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defTabSz="914378">
              <a:defRPr/>
            </a:pPr>
            <a:r>
              <a:rPr lang="en-US" sz="800" dirty="0">
                <a:solidFill>
                  <a:srgbClr val="9A8F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Escalera del liderazgo</a:t>
            </a:r>
            <a:endParaRPr lang="en-US" sz="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384048" y="18288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3000" b="1" kern="0" spc="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ESCALERA DEL LIDERAZGO</a:t>
            </a:r>
            <a:endParaRPr lang="en-US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384048" y="749808"/>
            <a:ext cx="6400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1300" i="1" dirty="0">
                <a:solidFill>
                  <a:srgbClr val="E862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el cargo lo que sube. Es el carácter.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84048" y="3063240"/>
            <a:ext cx="1993392" cy="1371600"/>
          </a:xfrm>
          <a:prstGeom prst="rect">
            <a:avLst/>
          </a:prstGeom>
          <a:solidFill>
            <a:srgbClr val="2D1E10"/>
          </a:solidFill>
          <a:ln w="10160">
            <a:solidFill>
              <a:srgbClr val="8B5A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84048" y="3063240"/>
            <a:ext cx="1993392" cy="73152"/>
          </a:xfrm>
          <a:prstGeom prst="rect">
            <a:avLst/>
          </a:prstGeom>
          <a:solidFill>
            <a:srgbClr val="8B5A2B"/>
          </a:solidFill>
          <a:ln w="12700">
            <a:solidFill>
              <a:srgbClr val="8B5A2B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" y="3172968"/>
            <a:ext cx="411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100" b="1" dirty="0">
                <a:solidFill>
                  <a:srgbClr val="8B5A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75488" y="3520440"/>
            <a:ext cx="1810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AUTONOMÍA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75488" y="3922776"/>
            <a:ext cx="18105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900" i="1" dirty="0">
                <a:solidFill>
                  <a:srgbClr val="8B5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Líder adulto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377440" y="3712464"/>
            <a:ext cx="182880" cy="73152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560320" y="2651760"/>
            <a:ext cx="1993392" cy="1783080"/>
          </a:xfrm>
          <a:prstGeom prst="rect">
            <a:avLst/>
          </a:prstGeom>
          <a:solidFill>
            <a:srgbClr val="2A2018"/>
          </a:solidFill>
          <a:ln w="10160">
            <a:solidFill>
              <a:srgbClr val="E8621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560320" y="2651760"/>
            <a:ext cx="1993392" cy="73152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633472" y="2761488"/>
            <a:ext cx="411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100" b="1" dirty="0">
                <a:solidFill>
                  <a:srgbClr val="E8621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651760" y="3108960"/>
            <a:ext cx="1810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MAESTRÍA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651760" y="3511296"/>
            <a:ext cx="18105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900" i="1" dirty="0">
                <a:solidFill>
                  <a:srgbClr val="E86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Líder presente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553712" y="3506724"/>
            <a:ext cx="182880" cy="73152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736592" y="2240280"/>
            <a:ext cx="1993392" cy="2194560"/>
          </a:xfrm>
          <a:prstGeom prst="rect">
            <a:avLst/>
          </a:prstGeom>
          <a:solidFill>
            <a:srgbClr val="1A2D1A"/>
          </a:solidFill>
          <a:ln w="10160">
            <a:solidFill>
              <a:srgbClr val="4A8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736592" y="2240280"/>
            <a:ext cx="1993392" cy="73152"/>
          </a:xfrm>
          <a:prstGeom prst="rect">
            <a:avLst/>
          </a:prstGeom>
          <a:solidFill>
            <a:srgbClr val="4A8A4A"/>
          </a:solidFill>
          <a:ln w="12700">
            <a:solidFill>
              <a:srgbClr val="4A8A4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809744" y="2350008"/>
            <a:ext cx="411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100" b="1" dirty="0">
                <a:solidFill>
                  <a:srgbClr val="4A8A4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828032" y="2697480"/>
            <a:ext cx="1810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PROPÓSITO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828032" y="3099816"/>
            <a:ext cx="18105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900" i="1" dirty="0">
                <a:solidFill>
                  <a:srgbClr val="4A8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Líder consciente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828032" y="3410712"/>
            <a:ext cx="181051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914378">
              <a:defRPr/>
            </a:pPr>
            <a:r>
              <a:rPr lang="en-US" sz="950" dirty="0">
                <a:solidFill>
                  <a:srgbClr val="F5F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Desarrolla su equipo.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8">
              <a:defRPr/>
            </a:pPr>
            <a:r>
              <a:rPr lang="en-US" sz="950" dirty="0">
                <a:solidFill>
                  <a:srgbClr val="F5F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Lidera desde el sentido.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729984" y="3300984"/>
            <a:ext cx="182880" cy="73152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912864" y="1828800"/>
            <a:ext cx="1993392" cy="2606040"/>
          </a:xfrm>
          <a:prstGeom prst="rect">
            <a:avLst/>
          </a:prstGeom>
          <a:solidFill>
            <a:srgbClr val="1A1A2D"/>
          </a:solidFill>
          <a:ln w="10160">
            <a:solidFill>
              <a:srgbClr val="C8922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912864" y="1828800"/>
            <a:ext cx="1993392" cy="73152"/>
          </a:xfrm>
          <a:prstGeom prst="rect">
            <a:avLst/>
          </a:prstGeom>
          <a:solidFill>
            <a:srgbClr val="C8922A"/>
          </a:solidFill>
          <a:ln w="12700">
            <a:solidFill>
              <a:srgbClr val="C8922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986016" y="1938528"/>
            <a:ext cx="411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100" b="1" dirty="0">
                <a:solidFill>
                  <a:srgbClr val="C892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004304" y="2286000"/>
            <a:ext cx="1810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LEGADO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004304" y="2688336"/>
            <a:ext cx="18105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900" i="1" dirty="0">
                <a:solidFill>
                  <a:srgbClr val="C892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Líder trascendente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004304" y="2999232"/>
            <a:ext cx="1810512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914378">
              <a:defRPr/>
            </a:pPr>
            <a:r>
              <a:rPr lang="en-US" sz="950" dirty="0">
                <a:solidFill>
                  <a:srgbClr val="F5F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Deja huella.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8">
              <a:defRPr/>
            </a:pPr>
            <a:r>
              <a:rPr lang="en-US" sz="950" dirty="0">
                <a:solidFill>
                  <a:srgbClr val="F5F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 presencia persiste más allá de su cargo.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384048" y="4645152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>
              <a:defRPr/>
            </a:pPr>
            <a:r>
              <a:rPr lang="en-US" sz="1100" i="1" dirty="0">
                <a:solidFill>
                  <a:srgbClr val="E862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¿En qué escalón estás hoy? ¿En cuál quieres estar?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384048" y="182880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2600" b="1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 PRÁCTICAS PARA LIDERARTE PRIMERO</a:t>
            </a:r>
            <a:endParaRPr lang="en-US" sz="2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384048" y="731520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1200" i="1" dirty="0">
                <a:solidFill>
                  <a:srgbClr val="E862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puedes dar lo que no tienes. El autoliderazgo no es lujo: es condición.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84048" y="1207008"/>
            <a:ext cx="8375904" cy="667512"/>
          </a:xfrm>
          <a:prstGeom prst="rect">
            <a:avLst/>
          </a:prstGeom>
          <a:solidFill>
            <a:srgbClr val="2A2018"/>
          </a:solidFill>
          <a:ln w="6350">
            <a:solidFill>
              <a:srgbClr val="3A2A15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84048" y="1207008"/>
            <a:ext cx="73152" cy="667512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530352" y="1243584"/>
            <a:ext cx="475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>
              <a:defRPr/>
            </a:pPr>
            <a:r>
              <a:rPr lang="en-US" sz="2200" b="1" dirty="0">
                <a:solidFill>
                  <a:srgbClr val="E8621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97280" y="126187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CUIDA TU SUEÑO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97280" y="1536192"/>
            <a:ext cx="75712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1050" dirty="0">
                <a:solidFill>
                  <a:srgbClr val="9A8F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liderazgo comienza la noche anterior. Sin descanso, el juicio se deteriora antes que la energía.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84048" y="1956816"/>
            <a:ext cx="8375904" cy="667512"/>
          </a:xfrm>
          <a:prstGeom prst="rect">
            <a:avLst/>
          </a:prstGeom>
          <a:solidFill>
            <a:srgbClr val="322718"/>
          </a:solidFill>
          <a:ln w="6350">
            <a:solidFill>
              <a:srgbClr val="3A2A15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84048" y="1956816"/>
            <a:ext cx="73152" cy="667512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30352" y="1993392"/>
            <a:ext cx="475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>
              <a:defRPr/>
            </a:pPr>
            <a:r>
              <a:rPr lang="en-US" sz="2200" b="1" dirty="0">
                <a:solidFill>
                  <a:srgbClr val="E8621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97280" y="20116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ALIMÉNTATE BIEN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97280" y="2286000"/>
            <a:ext cx="75712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1050" dirty="0">
                <a:solidFill>
                  <a:srgbClr val="9A8F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cuerpo es el instrumento. Ignorarlo no es disciplina: es autosabotaje con nombre corporativo.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84048" y="2706624"/>
            <a:ext cx="8375904" cy="667512"/>
          </a:xfrm>
          <a:prstGeom prst="rect">
            <a:avLst/>
          </a:prstGeom>
          <a:solidFill>
            <a:srgbClr val="2A2018"/>
          </a:solidFill>
          <a:ln w="6350">
            <a:solidFill>
              <a:srgbClr val="3A2A15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84048" y="2706624"/>
            <a:ext cx="73152" cy="667512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30352" y="2743200"/>
            <a:ext cx="475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>
              <a:defRPr/>
            </a:pPr>
            <a:r>
              <a:rPr lang="en-US" sz="2200" b="1" dirty="0">
                <a:solidFill>
                  <a:srgbClr val="E8621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97280" y="276148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MUEVE EL CUERPO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97280" y="3035808"/>
            <a:ext cx="75712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1050" dirty="0">
                <a:solidFill>
                  <a:srgbClr val="9A8F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ejercicio no es vanidad. Es regulación emocional, claridad mental y resiliencia bajo presión.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84048" y="3456432"/>
            <a:ext cx="8375904" cy="667512"/>
          </a:xfrm>
          <a:prstGeom prst="rect">
            <a:avLst/>
          </a:prstGeom>
          <a:solidFill>
            <a:srgbClr val="322718"/>
          </a:solidFill>
          <a:ln w="6350">
            <a:solidFill>
              <a:srgbClr val="3A2A15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84048" y="3456432"/>
            <a:ext cx="73152" cy="667512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30352" y="3493008"/>
            <a:ext cx="475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>
              <a:defRPr/>
            </a:pPr>
            <a:r>
              <a:rPr lang="en-US" sz="2200" b="1" dirty="0">
                <a:solidFill>
                  <a:srgbClr val="E8621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097280" y="351129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CUIDA TU MENTE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097280" y="3785616"/>
            <a:ext cx="75712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1050" dirty="0">
                <a:solidFill>
                  <a:srgbClr val="9A8F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Leer, reflexionar, aprender. Un líder que no piensa críticamente reproduce sus sesgos, no sus ideas.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384048" y="4206240"/>
            <a:ext cx="8375904" cy="667512"/>
          </a:xfrm>
          <a:prstGeom prst="rect">
            <a:avLst/>
          </a:prstGeom>
          <a:solidFill>
            <a:srgbClr val="2A2018"/>
          </a:solidFill>
          <a:ln w="6350">
            <a:solidFill>
              <a:srgbClr val="3A2A15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384048" y="4206240"/>
            <a:ext cx="73152" cy="667512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30352" y="4242816"/>
            <a:ext cx="475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>
              <a:defRPr/>
            </a:pPr>
            <a:r>
              <a:rPr lang="en-US" sz="2200" b="1" dirty="0">
                <a:solidFill>
                  <a:srgbClr val="E8621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097280" y="426110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>
              <a:defRPr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PRACTICA EL SILENCIO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097280" y="4535424"/>
            <a:ext cx="75712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1050" dirty="0">
                <a:solidFill>
                  <a:srgbClr val="9A8F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el ruido se reacciona. En el silencio se decide. El líder que no sabe callar tampoco sabe escuchar.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1F3C"/>
          </a:solidFill>
          <a:ln/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09728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RODADEROS Y ESCALERAS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365760" y="5486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i="1" dirty="0">
                <a:solidFill>
                  <a:srgbClr val="A0AEC0"/>
                </a:solidFill>
                <a:latin typeface="Calibri" panose="020F0502020204030204"/>
              </a:rPr>
              <a:t>Las decisiones fáciles dan vidas difíciles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74320" y="1051560"/>
            <a:ext cx="4023360" cy="3749040"/>
          </a:xfrm>
          <a:prstGeom prst="rect">
            <a:avLst/>
          </a:prstGeom>
          <a:solidFill>
            <a:srgbClr val="FFFFFF"/>
          </a:solidFill>
          <a:ln w="6350">
            <a:solidFill>
              <a:srgbClr val="A0AEC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1051560"/>
            <a:ext cx="4023360" cy="45720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320040" y="1078992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/>
            <a:r>
              <a:rPr lang="en-US" sz="1600" b="1" dirty="0">
                <a:solidFill>
                  <a:srgbClr val="FFFFFF"/>
                </a:solidFill>
                <a:latin typeface="Calibri" panose="020F0502020204030204"/>
              </a:rPr>
              <a:t>RODADERO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365760" y="16002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/>
            <a:r>
              <a:rPr lang="en-US" sz="1100" i="1" dirty="0">
                <a:solidFill>
                  <a:srgbClr val="4A5568"/>
                </a:solidFill>
                <a:latin typeface="Calibri" panose="020F0502020204030204"/>
              </a:rPr>
              <a:t>La pendiente suave que no se detiene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" y="201168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C0392B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Decir lo que el otro quiere oír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7200" y="230428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C0392B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Evitar el conflicto por miedo al rechazo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200" y="2596896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C0392B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Renunciar al propósito por comodidad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7200" y="288950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C0392B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La inercia burocrática como forma de vida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7200" y="318211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C0392B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Delegar lo importante al futuro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57200" y="347472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C0392B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Firmar sin leer. Aprobar sin pensar.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846320" y="1051560"/>
            <a:ext cx="4023360" cy="3749040"/>
          </a:xfrm>
          <a:prstGeom prst="rect">
            <a:avLst/>
          </a:prstGeom>
          <a:solidFill>
            <a:srgbClr val="FFFFFF"/>
          </a:solidFill>
          <a:ln w="6350">
            <a:solidFill>
              <a:srgbClr val="A0AEC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846320" y="1051560"/>
            <a:ext cx="4023360" cy="457200"/>
          </a:xfrm>
          <a:prstGeom prst="rect">
            <a:avLst/>
          </a:prstGeom>
          <a:solidFill>
            <a:srgbClr val="0D7E73"/>
          </a:solidFill>
          <a:ln/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892040" y="1078992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/>
            <a:r>
              <a:rPr lang="en-US" sz="1600" b="1" dirty="0">
                <a:solidFill>
                  <a:srgbClr val="FFFFFF"/>
                </a:solidFill>
                <a:latin typeface="Calibri" panose="020F0502020204030204"/>
              </a:rPr>
              <a:t>ESCALERA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937760" y="16002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/>
            <a:r>
              <a:rPr lang="en-US" sz="1100" i="1" dirty="0">
                <a:solidFill>
                  <a:srgbClr val="4A5568"/>
                </a:solidFill>
                <a:latin typeface="Calibri" panose="020F0502020204030204"/>
              </a:rPr>
              <a:t>Cada peldaño cuesta, pero construye carácter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029200" y="201168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0D7E73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Conversar con verdad, aunque duela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029200" y="230428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0D7E73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Actuar con coherencia, aunque incomode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29200" y="2596896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0D7E73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Disciplinarse en lo pequeño, aunque nadie mire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029200" y="288950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0D7E73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Elegir lo justo, aunque no sea rentable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029200" y="318211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0D7E73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Sostener el estándar cuando el mundo baja la barra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029200" y="347472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8"/>
            <a:r>
              <a:rPr lang="en-US" sz="1100" b="1" dirty="0">
                <a:solidFill>
                  <a:srgbClr val="0D7E73"/>
                </a:solidFill>
                <a:latin typeface="Calibri" panose="020F0502020204030204"/>
              </a:rPr>
              <a:t>▸  </a:t>
            </a:r>
            <a:r>
              <a:rPr lang="en-US" sz="1100" dirty="0">
                <a:solidFill>
                  <a:srgbClr val="2D3748"/>
                </a:solidFill>
                <a:latin typeface="Calibri" panose="020F0502020204030204"/>
              </a:rPr>
              <a:t>Incomodar con amor para construir lo que vale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0D1F3C"/>
          </a:solidFill>
          <a:ln/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57200" y="4791456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8"/>
            <a:r>
              <a:rPr lang="en-US" sz="1100" i="1" dirty="0">
                <a:solidFill>
                  <a:srgbClr val="C8972B"/>
                </a:solidFill>
                <a:latin typeface="Calibri" panose="020F0502020204030204"/>
              </a:rPr>
              <a:t>"Liderar no es solo inspirar. Es elegir la escalera cuando todos buscan el rodadero."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02F6C"/>
          </a:solidFill>
          <a:ln w="12700">
            <a:solidFill>
              <a:srgbClr val="002F6C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3716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HABILIDADES CLAVE: LO QUE EL MUNDO EXIGE HOY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365760" y="667512"/>
            <a:ext cx="8595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i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of Jobs Report · World Economic Forum  |  Las reglas del talento están cambiando. ¿Tu organización lo sabe?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01168" y="1005840"/>
            <a:ext cx="658368" cy="347472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237744" y="1024128"/>
            <a:ext cx="58521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96112" y="1005840"/>
            <a:ext cx="1673352" cy="347472"/>
          </a:xfrm>
          <a:prstGeom prst="rect">
            <a:avLst/>
          </a:prstGeom>
          <a:solidFill>
            <a:srgbClr val="334E7A"/>
          </a:solidFill>
          <a:ln w="12700">
            <a:solidFill>
              <a:srgbClr val="334E7A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932688" y="1024128"/>
            <a:ext cx="1600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2015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606040" y="1005840"/>
            <a:ext cx="1655064" cy="347472"/>
          </a:xfrm>
          <a:prstGeom prst="rect">
            <a:avLst/>
          </a:prstGeom>
          <a:solidFill>
            <a:srgbClr val="334E7A"/>
          </a:solidFill>
          <a:ln w="12700">
            <a:solidFill>
              <a:srgbClr val="334E7A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642616" y="1024128"/>
            <a:ext cx="1581912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297680" y="1005840"/>
            <a:ext cx="1655064" cy="347472"/>
          </a:xfrm>
          <a:prstGeom prst="rect">
            <a:avLst/>
          </a:prstGeom>
          <a:solidFill>
            <a:srgbClr val="002F6C"/>
          </a:solidFill>
          <a:ln w="12700">
            <a:solidFill>
              <a:srgbClr val="002F6C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334256" y="1024128"/>
            <a:ext cx="1581912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989320" y="1005840"/>
            <a:ext cx="3017520" cy="347472"/>
          </a:xfrm>
          <a:prstGeom prst="rect">
            <a:avLst/>
          </a:prstGeom>
          <a:solidFill>
            <a:srgbClr val="00843D"/>
          </a:solidFill>
          <a:ln w="12700">
            <a:solidFill>
              <a:srgbClr val="00843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25896" y="1024128"/>
            <a:ext cx="29443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2030 (Proyección)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01168" y="1380744"/>
            <a:ext cx="658368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37744" y="1389888"/>
            <a:ext cx="5852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50" b="1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96112" y="1380744"/>
            <a:ext cx="1673352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32688" y="1389888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Resolución de problemas complejos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606040" y="1380744"/>
            <a:ext cx="1655064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642616" y="1389888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Resolución de problemas complejos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297680" y="1380744"/>
            <a:ext cx="1655064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334256" y="1389888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Pensamiento analítico e innovación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989320" y="1380744"/>
            <a:ext cx="3017520" cy="338328"/>
          </a:xfrm>
          <a:prstGeom prst="rect">
            <a:avLst/>
          </a:prstGeom>
          <a:solidFill>
            <a:srgbClr val="E6F4EC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025896" y="1389888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Pensamiento adaptativo y aprendizaje continuo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01168" y="1737360"/>
            <a:ext cx="658368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237744" y="1746504"/>
            <a:ext cx="5852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50" b="1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96112" y="1737360"/>
            <a:ext cx="1673352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32688" y="1746504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Coordinación con otros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606040" y="1737360"/>
            <a:ext cx="1655064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2642616" y="1746504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Pensamiento crítico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297680" y="1737360"/>
            <a:ext cx="1655064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334256" y="1746504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Aprendizaje activo y estrategias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5989320" y="1737360"/>
            <a:ext cx="3017520" cy="338328"/>
          </a:xfrm>
          <a:prstGeom prst="rect">
            <a:avLst/>
          </a:prstGeom>
          <a:solidFill>
            <a:srgbClr val="E6F4EC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025896" y="1746504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Pensamiento crítico y análisis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201168" y="2093976"/>
            <a:ext cx="658368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237744" y="2103120"/>
            <a:ext cx="5852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50" b="1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896112" y="2093976"/>
            <a:ext cx="1673352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932688" y="2103120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de personas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2606040" y="2093976"/>
            <a:ext cx="1655064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2642616" y="2103120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Creatividad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4297680" y="2093976"/>
            <a:ext cx="1655064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4334256" y="2103120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Resolución de problemas complejos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5989320" y="2093976"/>
            <a:ext cx="3017520" cy="338328"/>
          </a:xfrm>
          <a:prstGeom prst="rect">
            <a:avLst/>
          </a:prstGeom>
          <a:solidFill>
            <a:srgbClr val="E6F4EC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025896" y="2103120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emocional y social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201168" y="2450592"/>
            <a:ext cx="658368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237744" y="2459736"/>
            <a:ext cx="5852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50" b="1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896112" y="2450592"/>
            <a:ext cx="1673352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932688" y="2459736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Pensamiento crítico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2606040" y="2450592"/>
            <a:ext cx="1655064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2642616" y="2459736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de personas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4297680" y="2450592"/>
            <a:ext cx="1655064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4334256" y="2459736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Pensamiento crítico y análisis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5989320" y="2450592"/>
            <a:ext cx="3017520" cy="338328"/>
          </a:xfrm>
          <a:prstGeom prst="rect">
            <a:avLst/>
          </a:prstGeom>
          <a:solidFill>
            <a:srgbClr val="E6F4EC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6025896" y="2459736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Resolución de problemas complejos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201168" y="2807208"/>
            <a:ext cx="658368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237744" y="2816352"/>
            <a:ext cx="5852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50" b="1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896112" y="2807208"/>
            <a:ext cx="1673352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932688" y="2816352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Negociación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2606040" y="2807208"/>
            <a:ext cx="1655064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2642616" y="2816352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Coordinación con otros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4297680" y="2807208"/>
            <a:ext cx="1655064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4334256" y="2816352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Creatividad, originalidad e iniciativa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5989320" y="2807208"/>
            <a:ext cx="3017520" cy="338328"/>
          </a:xfrm>
          <a:prstGeom prst="rect">
            <a:avLst/>
          </a:prstGeom>
          <a:solidFill>
            <a:srgbClr val="E6F4EC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6025896" y="2816352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Creatividad, innovación e iniciativa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201168" y="3163824"/>
            <a:ext cx="658368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237744" y="3172968"/>
            <a:ext cx="5852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50" b="1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896112" y="3163824"/>
            <a:ext cx="1673352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932688" y="3172968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 calidad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2606040" y="3163824"/>
            <a:ext cx="1655064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2642616" y="3172968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emocional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4297680" y="3163824"/>
            <a:ext cx="1655064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4334256" y="3172968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Liderazgo e influencia social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5989320" y="3163824"/>
            <a:ext cx="3017520" cy="338328"/>
          </a:xfrm>
          <a:prstGeom prst="rect">
            <a:avLst/>
          </a:prstGeom>
          <a:solidFill>
            <a:srgbClr val="E6F4EC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6025896" y="3172968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avanzadas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201168" y="3520440"/>
            <a:ext cx="658368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237744" y="3529584"/>
            <a:ext cx="5852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50" b="1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7" name="Shape 75"/>
          <p:cNvSpPr/>
          <p:nvPr/>
        </p:nvSpPr>
        <p:spPr>
          <a:xfrm>
            <a:off x="896112" y="3520440"/>
            <a:ext cx="1673352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932688" y="3529584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Orientación al servicio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9" name="Shape 77"/>
          <p:cNvSpPr/>
          <p:nvPr/>
        </p:nvSpPr>
        <p:spPr>
          <a:xfrm>
            <a:off x="2606040" y="3520440"/>
            <a:ext cx="1655064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2642616" y="3529584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Juicio y toma de decisiones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1" name="Shape 79"/>
          <p:cNvSpPr/>
          <p:nvPr/>
        </p:nvSpPr>
        <p:spPr>
          <a:xfrm>
            <a:off x="4297680" y="3520440"/>
            <a:ext cx="1655064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2" name="Text 80"/>
          <p:cNvSpPr/>
          <p:nvPr/>
        </p:nvSpPr>
        <p:spPr>
          <a:xfrm>
            <a:off x="4334256" y="3529584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y control de tecnologías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3" name="Shape 81"/>
          <p:cNvSpPr/>
          <p:nvPr/>
        </p:nvSpPr>
        <p:spPr>
          <a:xfrm>
            <a:off x="5989320" y="3520440"/>
            <a:ext cx="3017520" cy="338328"/>
          </a:xfrm>
          <a:prstGeom prst="rect">
            <a:avLst/>
          </a:prstGeom>
          <a:solidFill>
            <a:srgbClr val="E6F4EC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4" name="Text 82"/>
          <p:cNvSpPr/>
          <p:nvPr/>
        </p:nvSpPr>
        <p:spPr>
          <a:xfrm>
            <a:off x="6025896" y="3529584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y colaboración intercultural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201168" y="3877056"/>
            <a:ext cx="658368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237744" y="3886200"/>
            <a:ext cx="5852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50" b="1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7" name="Shape 85"/>
          <p:cNvSpPr/>
          <p:nvPr/>
        </p:nvSpPr>
        <p:spPr>
          <a:xfrm>
            <a:off x="896112" y="3877056"/>
            <a:ext cx="1673352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8" name="Text 86"/>
          <p:cNvSpPr/>
          <p:nvPr/>
        </p:nvSpPr>
        <p:spPr>
          <a:xfrm>
            <a:off x="932688" y="3886200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Juicio y toma de decisiones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9" name="Shape 87"/>
          <p:cNvSpPr/>
          <p:nvPr/>
        </p:nvSpPr>
        <p:spPr>
          <a:xfrm>
            <a:off x="2606040" y="3877056"/>
            <a:ext cx="1655064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0" name="Text 88"/>
          <p:cNvSpPr/>
          <p:nvPr/>
        </p:nvSpPr>
        <p:spPr>
          <a:xfrm>
            <a:off x="2642616" y="3886200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Orientación al servicio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1" name="Shape 89"/>
          <p:cNvSpPr/>
          <p:nvPr/>
        </p:nvSpPr>
        <p:spPr>
          <a:xfrm>
            <a:off x="4297680" y="3877056"/>
            <a:ext cx="1655064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2" name="Text 90"/>
          <p:cNvSpPr/>
          <p:nvPr/>
        </p:nvSpPr>
        <p:spPr>
          <a:xfrm>
            <a:off x="4334256" y="3886200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Diseño y programación tecnológica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3" name="Shape 91"/>
          <p:cNvSpPr/>
          <p:nvPr/>
        </p:nvSpPr>
        <p:spPr>
          <a:xfrm>
            <a:off x="5989320" y="3877056"/>
            <a:ext cx="3017520" cy="338328"/>
          </a:xfrm>
          <a:prstGeom prst="rect">
            <a:avLst/>
          </a:prstGeom>
          <a:solidFill>
            <a:srgbClr val="E6F4EC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4" name="Text 92"/>
          <p:cNvSpPr/>
          <p:nvPr/>
        </p:nvSpPr>
        <p:spPr>
          <a:xfrm>
            <a:off x="6025896" y="3886200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Liderazgo inclusivo y ético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5" name="Shape 93"/>
          <p:cNvSpPr/>
          <p:nvPr/>
        </p:nvSpPr>
        <p:spPr>
          <a:xfrm>
            <a:off x="201168" y="4233672"/>
            <a:ext cx="658368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6" name="Text 94"/>
          <p:cNvSpPr/>
          <p:nvPr/>
        </p:nvSpPr>
        <p:spPr>
          <a:xfrm>
            <a:off x="237744" y="4242816"/>
            <a:ext cx="5852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50" b="1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7" name="Shape 95"/>
          <p:cNvSpPr/>
          <p:nvPr/>
        </p:nvSpPr>
        <p:spPr>
          <a:xfrm>
            <a:off x="896112" y="4233672"/>
            <a:ext cx="1673352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8" name="Text 96"/>
          <p:cNvSpPr/>
          <p:nvPr/>
        </p:nvSpPr>
        <p:spPr>
          <a:xfrm>
            <a:off x="932688" y="4242816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Escucha activa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9" name="Shape 97"/>
          <p:cNvSpPr/>
          <p:nvPr/>
        </p:nvSpPr>
        <p:spPr>
          <a:xfrm>
            <a:off x="2606040" y="4233672"/>
            <a:ext cx="1655064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0" name="Text 98"/>
          <p:cNvSpPr/>
          <p:nvPr/>
        </p:nvSpPr>
        <p:spPr>
          <a:xfrm>
            <a:off x="2642616" y="4242816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Negociación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1" name="Shape 99"/>
          <p:cNvSpPr/>
          <p:nvPr/>
        </p:nvSpPr>
        <p:spPr>
          <a:xfrm>
            <a:off x="4297680" y="4233672"/>
            <a:ext cx="1655064" cy="33832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2" name="Text 100"/>
          <p:cNvSpPr/>
          <p:nvPr/>
        </p:nvSpPr>
        <p:spPr>
          <a:xfrm>
            <a:off x="4334256" y="4242816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Resiliencia y tolerancia al estrés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3" name="Shape 101"/>
          <p:cNvSpPr/>
          <p:nvPr/>
        </p:nvSpPr>
        <p:spPr>
          <a:xfrm>
            <a:off x="5989320" y="4233672"/>
            <a:ext cx="3017520" cy="338328"/>
          </a:xfrm>
          <a:prstGeom prst="rect">
            <a:avLst/>
          </a:prstGeom>
          <a:solidFill>
            <a:srgbClr val="E6F4EC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4" name="Text 102"/>
          <p:cNvSpPr/>
          <p:nvPr/>
        </p:nvSpPr>
        <p:spPr>
          <a:xfrm>
            <a:off x="6025896" y="4242816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del bienestar y resiliencia emocional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5" name="Shape 103"/>
          <p:cNvSpPr/>
          <p:nvPr/>
        </p:nvSpPr>
        <p:spPr>
          <a:xfrm>
            <a:off x="201168" y="4590288"/>
            <a:ext cx="658368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6" name="Text 104"/>
          <p:cNvSpPr/>
          <p:nvPr/>
        </p:nvSpPr>
        <p:spPr>
          <a:xfrm>
            <a:off x="237744" y="4599432"/>
            <a:ext cx="5852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950" b="1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7" name="Shape 105"/>
          <p:cNvSpPr/>
          <p:nvPr/>
        </p:nvSpPr>
        <p:spPr>
          <a:xfrm>
            <a:off x="896112" y="4590288"/>
            <a:ext cx="1673352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8" name="Text 106"/>
          <p:cNvSpPr/>
          <p:nvPr/>
        </p:nvSpPr>
        <p:spPr>
          <a:xfrm>
            <a:off x="932688" y="4599432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Creatividad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Shape 107"/>
          <p:cNvSpPr/>
          <p:nvPr/>
        </p:nvSpPr>
        <p:spPr>
          <a:xfrm>
            <a:off x="2606040" y="4590288"/>
            <a:ext cx="1655064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Text 108"/>
          <p:cNvSpPr/>
          <p:nvPr/>
        </p:nvSpPr>
        <p:spPr>
          <a:xfrm>
            <a:off x="2642616" y="4599432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Flexibilidad cognitiva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Shape 109"/>
          <p:cNvSpPr/>
          <p:nvPr/>
        </p:nvSpPr>
        <p:spPr>
          <a:xfrm>
            <a:off x="4297680" y="4590288"/>
            <a:ext cx="1655064" cy="33832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2" name="Text 110"/>
          <p:cNvSpPr/>
          <p:nvPr/>
        </p:nvSpPr>
        <p:spPr>
          <a:xfrm>
            <a:off x="4334256" y="4599432"/>
            <a:ext cx="1581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Razonamiento e ideación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3" name="Shape 111"/>
          <p:cNvSpPr/>
          <p:nvPr/>
        </p:nvSpPr>
        <p:spPr>
          <a:xfrm>
            <a:off x="5989320" y="4590288"/>
            <a:ext cx="3017520" cy="338328"/>
          </a:xfrm>
          <a:prstGeom prst="rect">
            <a:avLst/>
          </a:prstGeom>
          <a:solidFill>
            <a:srgbClr val="E6F4EC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4" name="Text 112"/>
          <p:cNvSpPr/>
          <p:nvPr/>
        </p:nvSpPr>
        <p:spPr>
          <a:xfrm>
            <a:off x="6025896" y="4599432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5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Ética digital y pensamiento sustentable</a:t>
            </a:r>
            <a:endParaRPr lang="en-US" sz="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5" name="Text 113"/>
          <p:cNvSpPr/>
          <p:nvPr/>
        </p:nvSpPr>
        <p:spPr>
          <a:xfrm>
            <a:off x="201168" y="4937760"/>
            <a:ext cx="8686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800" b="1" i="1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Bienestar, resiliencia, liderazgo ético e inteligencia emocional ya encabezan el ranking 2030. No son 'soft'. Son estratégicas.</a:t>
            </a:r>
            <a:endParaRPr lang="en-US" sz="8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D4922B"/>
          </a:solidFill>
          <a:ln w="12700">
            <a:solidFill>
              <a:srgbClr val="D4922B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109728"/>
            <a:ext cx="9144000" cy="822960"/>
          </a:xfrm>
          <a:prstGeom prst="rect">
            <a:avLst/>
          </a:prstGeom>
          <a:solidFill>
            <a:srgbClr val="002F6C"/>
          </a:solidFill>
          <a:ln w="12700">
            <a:solidFill>
              <a:srgbClr val="002F6C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365760" y="164592"/>
            <a:ext cx="8412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2600" b="1" kern="0" spc="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POWER SKILLS VS SOFT SKILLS</a:t>
            </a:r>
            <a:endParaRPr lang="en-US" sz="2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365760" y="640080"/>
            <a:ext cx="8229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100" i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son lo mismo. Y confundirlas tiene un costo organizacional enorme.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28600" y="1005840"/>
            <a:ext cx="4251960" cy="3931920"/>
          </a:xfrm>
          <a:prstGeom prst="rect">
            <a:avLst/>
          </a:prstGeom>
          <a:solidFill>
            <a:srgbClr val="0A1628"/>
          </a:solidFill>
          <a:ln w="19050">
            <a:solidFill>
              <a:srgbClr val="D4922B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28600" y="1005840"/>
            <a:ext cx="4251960" cy="365760"/>
          </a:xfrm>
          <a:prstGeom prst="rect">
            <a:avLst/>
          </a:prstGeom>
          <a:solidFill>
            <a:srgbClr val="D4922B"/>
          </a:solidFill>
          <a:ln w="12700">
            <a:solidFill>
              <a:srgbClr val="D4922B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320040" y="1024128"/>
            <a:ext cx="4069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150" b="1" kern="0" spc="100" dirty="0">
                <a:solidFill>
                  <a:srgbClr val="002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 HABILIDADES DE PODER</a:t>
            </a:r>
            <a:endParaRPr lang="en-US" sz="11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347472" y="1435608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Toma de decisiones</a:t>
            </a:r>
            <a:r>
              <a:rPr lang="en-US" sz="1000" dirty="0">
                <a:solidFill>
                  <a:srgbClr val="B8C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contextos complejos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47472" y="1828800"/>
            <a:ext cx="3840480" cy="0"/>
          </a:xfrm>
          <a:prstGeom prst="line">
            <a:avLst/>
          </a:prstGeom>
          <a:noFill/>
          <a:ln w="6350">
            <a:solidFill>
              <a:srgbClr val="223355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47472" y="1874520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Visión estratégica</a:t>
            </a:r>
            <a:r>
              <a:rPr lang="en-US" sz="1000" dirty="0">
                <a:solidFill>
                  <a:srgbClr val="B8C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largo plazo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47472" y="2267712"/>
            <a:ext cx="3840480" cy="0"/>
          </a:xfrm>
          <a:prstGeom prst="line">
            <a:avLst/>
          </a:prstGeom>
          <a:noFill/>
          <a:ln w="6350">
            <a:solidFill>
              <a:srgbClr val="223355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47472" y="2313432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Negociación</a:t>
            </a:r>
            <a:r>
              <a:rPr lang="en-US" sz="1000" dirty="0">
                <a:solidFill>
                  <a:srgbClr val="B8C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gestión de intereses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47472" y="2706624"/>
            <a:ext cx="3840480" cy="0"/>
          </a:xfrm>
          <a:prstGeom prst="line">
            <a:avLst/>
          </a:prstGeom>
          <a:noFill/>
          <a:ln w="6350">
            <a:solidFill>
              <a:srgbClr val="223355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47472" y="275234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Delegación efectiva</a:t>
            </a:r>
            <a:r>
              <a:rPr lang="en-US" sz="1000" dirty="0">
                <a:solidFill>
                  <a:srgbClr val="B8C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tareas y autoridad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47472" y="3145536"/>
            <a:ext cx="3840480" cy="0"/>
          </a:xfrm>
          <a:prstGeom prst="line">
            <a:avLst/>
          </a:prstGeom>
          <a:noFill/>
          <a:ln w="6350">
            <a:solidFill>
              <a:srgbClr val="223355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47472" y="3191256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del riesgo</a:t>
            </a:r>
            <a:r>
              <a:rPr lang="en-US" sz="1000" dirty="0">
                <a:solidFill>
                  <a:srgbClr val="B8C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la incertidumbre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47472" y="3584448"/>
            <a:ext cx="3840480" cy="0"/>
          </a:xfrm>
          <a:prstGeom prst="line">
            <a:avLst/>
          </a:prstGeom>
          <a:noFill/>
          <a:ln w="6350">
            <a:solidFill>
              <a:srgbClr val="223355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47472" y="3630168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Influencia política</a:t>
            </a:r>
            <a:r>
              <a:rPr lang="en-US" sz="1000" dirty="0">
                <a:solidFill>
                  <a:srgbClr val="B8C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manejo del poder formal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47472" y="4023360"/>
            <a:ext cx="3840480" cy="0"/>
          </a:xfrm>
          <a:prstGeom prst="line">
            <a:avLst/>
          </a:prstGeom>
          <a:noFill/>
          <a:ln w="6350">
            <a:solidFill>
              <a:srgbClr val="223355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47472" y="4069080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Buscan IMPACTO</a:t>
            </a:r>
            <a:r>
              <a:rPr lang="en-US" sz="1000" dirty="0">
                <a:solidFill>
                  <a:srgbClr val="B8C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priorizan la verdad, incluso si incomoda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47472" y="4462272"/>
            <a:ext cx="3840480" cy="0"/>
          </a:xfrm>
          <a:prstGeom prst="line">
            <a:avLst/>
          </a:prstGeom>
          <a:noFill/>
          <a:ln w="6350">
            <a:solidFill>
              <a:srgbClr val="223355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47472" y="4507992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entrenan</a:t>
            </a:r>
            <a:r>
              <a:rPr lang="en-US" sz="1000" dirty="0">
                <a:solidFill>
                  <a:srgbClr val="B8C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desde el coraje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709160" y="1005840"/>
            <a:ext cx="4251960" cy="3931920"/>
          </a:xfrm>
          <a:prstGeom prst="rect">
            <a:avLst/>
          </a:prstGeom>
          <a:solidFill>
            <a:srgbClr val="051F10"/>
          </a:solidFill>
          <a:ln w="19050">
            <a:solidFill>
              <a:srgbClr val="00843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709160" y="1005840"/>
            <a:ext cx="4251960" cy="365760"/>
          </a:xfrm>
          <a:prstGeom prst="rect">
            <a:avLst/>
          </a:prstGeom>
          <a:solidFill>
            <a:srgbClr val="00843D"/>
          </a:solidFill>
          <a:ln w="12700">
            <a:solidFill>
              <a:srgbClr val="00843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800600" y="1024128"/>
            <a:ext cx="4069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15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  HABILIDADES BLANDAS</a:t>
            </a:r>
            <a:endParaRPr lang="en-US" sz="11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828032" y="1435608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</a:t>
            </a:r>
            <a:r>
              <a:rPr lang="en-US" sz="1000" dirty="0">
                <a:solidFill>
                  <a:srgbClr val="7A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clara, empática y asertiva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828032" y="1828800"/>
            <a:ext cx="3840480" cy="0"/>
          </a:xfrm>
          <a:prstGeom prst="line">
            <a:avLst/>
          </a:prstGeom>
          <a:noFill/>
          <a:ln w="6350">
            <a:solidFill>
              <a:srgbClr val="0D3D1E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828032" y="1874520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Trabajo en equipo</a:t>
            </a:r>
            <a:r>
              <a:rPr lang="en-US" sz="1000" dirty="0">
                <a:solidFill>
                  <a:srgbClr val="7A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colaboración transversal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828032" y="2267712"/>
            <a:ext cx="3840480" cy="0"/>
          </a:xfrm>
          <a:prstGeom prst="line">
            <a:avLst/>
          </a:prstGeom>
          <a:noFill/>
          <a:ln w="6350">
            <a:solidFill>
              <a:srgbClr val="0D3D1E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828032" y="2313432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emocional</a:t>
            </a:r>
            <a:r>
              <a:rPr lang="en-US" sz="1000" dirty="0">
                <a:solidFill>
                  <a:srgbClr val="7A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autocontrol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828032" y="2706624"/>
            <a:ext cx="3840480" cy="0"/>
          </a:xfrm>
          <a:prstGeom prst="line">
            <a:avLst/>
          </a:prstGeom>
          <a:noFill/>
          <a:ln w="6350">
            <a:solidFill>
              <a:srgbClr val="0D3D1E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4828032" y="275234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Escucha activa</a:t>
            </a:r>
            <a:r>
              <a:rPr lang="en-US" sz="1000" dirty="0">
                <a:solidFill>
                  <a:srgbClr val="7A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apertura al feedback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828032" y="3145536"/>
            <a:ext cx="3840480" cy="0"/>
          </a:xfrm>
          <a:prstGeom prst="line">
            <a:avLst/>
          </a:prstGeom>
          <a:noFill/>
          <a:ln w="6350">
            <a:solidFill>
              <a:srgbClr val="0D3D1E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4828032" y="3191256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Construcción</a:t>
            </a:r>
            <a:r>
              <a:rPr lang="en-US" sz="1000" dirty="0">
                <a:solidFill>
                  <a:srgbClr val="7A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relaciones de confianza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4828032" y="3584448"/>
            <a:ext cx="3840480" cy="0"/>
          </a:xfrm>
          <a:prstGeom prst="line">
            <a:avLst/>
          </a:prstGeom>
          <a:noFill/>
          <a:ln w="6350">
            <a:solidFill>
              <a:srgbClr val="0D3D1E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4828032" y="3630168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Resolución</a:t>
            </a:r>
            <a:r>
              <a:rPr lang="en-US" sz="1000" dirty="0">
                <a:solidFill>
                  <a:srgbClr val="7A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conflictos desde el respeto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828032" y="4023360"/>
            <a:ext cx="3840480" cy="0"/>
          </a:xfrm>
          <a:prstGeom prst="line">
            <a:avLst/>
          </a:prstGeom>
          <a:noFill/>
          <a:ln w="6350">
            <a:solidFill>
              <a:srgbClr val="0D3D1E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4828032" y="4069080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Buscan CONEXIÓN</a:t>
            </a:r>
            <a:r>
              <a:rPr lang="en-US" sz="1000" dirty="0">
                <a:solidFill>
                  <a:srgbClr val="7A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priorizan la armonía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4828032" y="4462272"/>
            <a:ext cx="3840480" cy="0"/>
          </a:xfrm>
          <a:prstGeom prst="line">
            <a:avLst/>
          </a:prstGeom>
          <a:noFill/>
          <a:ln w="6350">
            <a:solidFill>
              <a:srgbClr val="0D3D1E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4828032" y="4507992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entrenan</a:t>
            </a:r>
            <a:r>
              <a:rPr lang="en-US" sz="1000" dirty="0">
                <a:solidFill>
                  <a:srgbClr val="7A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desde la empatía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4224528" y="2331720"/>
            <a:ext cx="694944" cy="694944"/>
          </a:xfrm>
          <a:prstGeom prst="ellipse">
            <a:avLst/>
          </a:prstGeom>
          <a:solidFill>
            <a:srgbClr val="1A1A2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4224528" y="2350008"/>
            <a:ext cx="694944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VS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Text 69">
            <a:extLst>
              <a:ext uri="{FF2B5EF4-FFF2-40B4-BE49-F238E27FC236}">
                <a16:creationId xmlns:a16="http://schemas.microsoft.com/office/drawing/2014/main" id="{CCA25720-B836-9A1D-F4CD-D84691FE3166}"/>
              </a:ext>
            </a:extLst>
          </p:cNvPr>
          <p:cNvSpPr/>
          <p:nvPr/>
        </p:nvSpPr>
        <p:spPr>
          <a:xfrm>
            <a:off x="81915" y="4937760"/>
            <a:ext cx="1234440" cy="1508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75" b="1" dirty="0">
                <a:solidFill>
                  <a:srgbClr val="5DAB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:plurum</a:t>
            </a:r>
            <a:endParaRPr lang="en-US" sz="975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843D"/>
          </a:solidFill>
          <a:ln w="12700">
            <a:solidFill>
              <a:srgbClr val="00843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37160"/>
            <a:ext cx="8412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RETOS TÉCNICOS VS RETOS ADAPTATIVOS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365760" y="640080"/>
            <a:ext cx="8686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i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Heifetz · Harvard — No son el mismo problema. No tienen la misma solución. No los gestiona el mismo liderazgo.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01168" y="960120"/>
            <a:ext cx="2249424" cy="329184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256032" y="978408"/>
            <a:ext cx="213969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10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ASPECTO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487168" y="960120"/>
            <a:ext cx="3374136" cy="329184"/>
          </a:xfrm>
          <a:prstGeom prst="rect">
            <a:avLst/>
          </a:prstGeom>
          <a:solidFill>
            <a:srgbClr val="7A8BA5"/>
          </a:solidFill>
          <a:ln w="12700">
            <a:solidFill>
              <a:srgbClr val="7A8BA5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2542032" y="978408"/>
            <a:ext cx="32644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10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RETOS TÉCNICOS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897880" y="960120"/>
            <a:ext cx="3090672" cy="329184"/>
          </a:xfrm>
          <a:prstGeom prst="rect">
            <a:avLst/>
          </a:prstGeom>
          <a:solidFill>
            <a:srgbClr val="D4922B"/>
          </a:solidFill>
          <a:ln w="12700">
            <a:solidFill>
              <a:srgbClr val="D4922B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952744" y="978408"/>
            <a:ext cx="298094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10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RETOS ADAPTATIVOS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01168" y="1316736"/>
            <a:ext cx="2249424" cy="42976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65176" y="1325880"/>
            <a:ext cx="212140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Naturaleza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487168" y="1316736"/>
            <a:ext cx="3374136" cy="42976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551176" y="1325880"/>
            <a:ext cx="3246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 definidos y claros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897880" y="1316736"/>
            <a:ext cx="3090672" cy="429768"/>
          </a:xfrm>
          <a:prstGeom prst="rect">
            <a:avLst/>
          </a:prstGeom>
          <a:solidFill>
            <a:srgbClr val="FFF9F2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961888" y="1325880"/>
            <a:ext cx="296265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Complejos y ambiguos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01168" y="1773936"/>
            <a:ext cx="2249424" cy="42976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65176" y="1783080"/>
            <a:ext cx="212140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Solución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487168" y="1773936"/>
            <a:ext cx="3374136" cy="42976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551176" y="1783080"/>
            <a:ext cx="3246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Conocida y disponible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897880" y="1773936"/>
            <a:ext cx="3090672" cy="429768"/>
          </a:xfrm>
          <a:prstGeom prst="rect">
            <a:avLst/>
          </a:prstGeom>
          <a:solidFill>
            <a:srgbClr val="FFF3E0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961888" y="1783080"/>
            <a:ext cx="296265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Requiere innovación y creatividad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201168" y="2231136"/>
            <a:ext cx="2249424" cy="42976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65176" y="2240280"/>
            <a:ext cx="212140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Responsabilidad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487168" y="2231136"/>
            <a:ext cx="3374136" cy="42976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2551176" y="2240280"/>
            <a:ext cx="3246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Recae en el liderazgo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5897880" y="2231136"/>
            <a:ext cx="3090672" cy="429768"/>
          </a:xfrm>
          <a:prstGeom prst="rect">
            <a:avLst/>
          </a:prstGeom>
          <a:solidFill>
            <a:srgbClr val="FFF9F2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961888" y="2240280"/>
            <a:ext cx="296265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Distribuida en toda la organización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01168" y="2688336"/>
            <a:ext cx="2249424" cy="42976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265176" y="2697480"/>
            <a:ext cx="212140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Enfoque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2487168" y="2688336"/>
            <a:ext cx="3374136" cy="42976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2551176" y="2697480"/>
            <a:ext cx="3246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Eficiencia y ejecución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5897880" y="2688336"/>
            <a:ext cx="3090672" cy="429768"/>
          </a:xfrm>
          <a:prstGeom prst="rect">
            <a:avLst/>
          </a:prstGeom>
          <a:solidFill>
            <a:srgbClr val="FFF3E0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5961888" y="2697480"/>
            <a:ext cx="296265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Adaptación y aprendizaje continuo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201168" y="3145536"/>
            <a:ext cx="2249424" cy="42976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265176" y="3154680"/>
            <a:ext cx="212140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Planificación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487168" y="3145536"/>
            <a:ext cx="3374136" cy="42976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2551176" y="3154680"/>
            <a:ext cx="3246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Planes detallados y específicos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5897880" y="3145536"/>
            <a:ext cx="3090672" cy="429768"/>
          </a:xfrm>
          <a:prstGeom prst="rect">
            <a:avLst/>
          </a:prstGeom>
          <a:solidFill>
            <a:srgbClr val="FFF9F2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5961888" y="3154680"/>
            <a:ext cx="296265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Enfoques flexibles y adaptativos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201168" y="3602736"/>
            <a:ext cx="2249424" cy="42976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265176" y="3611880"/>
            <a:ext cx="212140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Cambio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2487168" y="3602736"/>
            <a:ext cx="3374136" cy="42976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2551176" y="3611880"/>
            <a:ext cx="3246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Predecible y controlado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5897880" y="3602736"/>
            <a:ext cx="3090672" cy="429768"/>
          </a:xfrm>
          <a:prstGeom prst="rect">
            <a:avLst/>
          </a:prstGeom>
          <a:solidFill>
            <a:srgbClr val="FFF3E0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5961888" y="3611880"/>
            <a:ext cx="296265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Impredecible y emergente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201168" y="4059936"/>
            <a:ext cx="2249424" cy="42976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265176" y="4069080"/>
            <a:ext cx="212140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Habilidades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2487168" y="4059936"/>
            <a:ext cx="3374136" cy="429768"/>
          </a:xfrm>
          <a:prstGeom prst="rect">
            <a:avLst/>
          </a:prstGeom>
          <a:solidFill>
            <a:srgbClr val="FFFFFF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2551176" y="4069080"/>
            <a:ext cx="3246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Técnicas y especialización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5897880" y="4059936"/>
            <a:ext cx="3090672" cy="429768"/>
          </a:xfrm>
          <a:prstGeom prst="rect">
            <a:avLst/>
          </a:prstGeom>
          <a:solidFill>
            <a:srgbClr val="FFF9F2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5961888" y="4069080"/>
            <a:ext cx="296265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Interpersonales y de adaptación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201168" y="4517136"/>
            <a:ext cx="2249424" cy="429768"/>
          </a:xfrm>
          <a:prstGeom prst="rect">
            <a:avLst/>
          </a:prstGeom>
          <a:solidFill>
            <a:srgbClr val="FFF3E0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265176" y="4526280"/>
            <a:ext cx="212140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2487168" y="4517136"/>
            <a:ext cx="3374136" cy="429768"/>
          </a:xfrm>
          <a:prstGeom prst="rect">
            <a:avLst/>
          </a:prstGeom>
          <a:solidFill>
            <a:srgbClr val="E8EEF7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2551176" y="4526280"/>
            <a:ext cx="3246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i="1" dirty="0">
                <a:solidFill>
                  <a:srgbClr val="334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 un nuevo sistema de TI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5897880" y="4517136"/>
            <a:ext cx="3090672" cy="429768"/>
          </a:xfrm>
          <a:prstGeom prst="rect">
            <a:avLst/>
          </a:prstGeom>
          <a:solidFill>
            <a:srgbClr val="FFF3E0"/>
          </a:solidFill>
          <a:ln w="3810">
            <a:solidFill>
              <a:srgbClr val="DDDDD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5961888" y="4526280"/>
            <a:ext cx="296265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950" b="1" i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cultura de confianza</a:t>
            </a:r>
            <a:endParaRPr lang="en-US" sz="95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D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7132320" y="-1371600"/>
            <a:ext cx="3657600" cy="3657600"/>
          </a:xfrm>
          <a:prstGeom prst="ellipse">
            <a:avLst/>
          </a:prstGeom>
          <a:solidFill>
            <a:srgbClr val="1E3460">
              <a:alpha val="60000"/>
            </a:srgbClr>
          </a:solidFill>
          <a:ln w="12700">
            <a:solidFill>
              <a:srgbClr val="1E34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Shape 3"/>
          <p:cNvSpPr/>
          <p:nvPr/>
        </p:nvSpPr>
        <p:spPr>
          <a:xfrm>
            <a:off x="-914400" y="3200400"/>
            <a:ext cx="2743200" cy="2743200"/>
          </a:xfrm>
          <a:prstGeom prst="ellipse">
            <a:avLst/>
          </a:prstGeom>
          <a:solidFill>
            <a:srgbClr val="1E3460">
              <a:alpha val="60000"/>
            </a:srgbClr>
          </a:solidFill>
          <a:ln w="12700">
            <a:solidFill>
              <a:srgbClr val="1E34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kern="0" spc="300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 04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54864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Humanidad</a:t>
            </a:r>
            <a:endParaRPr lang="en-US" sz="6200" dirty="0"/>
          </a:p>
          <a:p>
            <a:pPr marL="0" indent="0" algn="ctr">
              <a:buNone/>
            </a:pPr>
            <a:r>
              <a:rPr lang="en-US" sz="6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vs. IA.</a:t>
            </a:r>
            <a:endParaRPr lang="en-US" sz="6200" dirty="0"/>
          </a:p>
        </p:txBody>
      </p:sp>
      <p:sp>
        <p:nvSpPr>
          <p:cNvPr id="8" name="Shape 6"/>
          <p:cNvSpPr/>
          <p:nvPr/>
        </p:nvSpPr>
        <p:spPr>
          <a:xfrm>
            <a:off x="2286000" y="3200400"/>
            <a:ext cx="4572000" cy="457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/>
          <p:nvPr/>
        </p:nvSpPr>
        <p:spPr>
          <a:xfrm>
            <a:off x="457200" y="3337560"/>
            <a:ext cx="8229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EFC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ningún algoritmo </a:t>
            </a:r>
            <a:r>
              <a:rPr lang="en-US" sz="1700" i="1" dirty="0" err="1">
                <a:solidFill>
                  <a:srgbClr val="EFC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puede</a:t>
            </a:r>
            <a:r>
              <a:rPr lang="en-US" sz="1700" i="1" dirty="0">
                <a:solidFill>
                  <a:srgbClr val="EFC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700" i="1" dirty="0" err="1">
                <a:solidFill>
                  <a:srgbClr val="EFC9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503920" y="47548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365760" y="164592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24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IA puede calificar.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puede hacer esto: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320040" y="1005840"/>
            <a:ext cx="4160520" cy="3520440"/>
          </a:xfrm>
          <a:prstGeom prst="rect">
            <a:avLst/>
          </a:prstGeom>
          <a:solidFill>
            <a:srgbClr val="0F1D38"/>
          </a:solidFill>
          <a:ln w="3810">
            <a:solidFill>
              <a:srgbClr val="8A9BB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320040" y="1005840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PUEDE</a:t>
            </a:r>
            <a:endParaRPr lang="en-US" sz="11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63040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22960" y="1481328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Transmitir contenido a cualquier hora</a:t>
            </a:r>
            <a:endParaRPr lang="en-US" sz="12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93392"/>
            <a:ext cx="256032" cy="2560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22960" y="201168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 respuestas estándar sin cansancio</a:t>
            </a:r>
            <a:endParaRPr lang="en-US" sz="12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523744"/>
            <a:ext cx="256032" cy="25603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2542032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Proveer información instantánea y precisa</a:t>
            </a:r>
            <a:endParaRPr lang="en-US" sz="12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54096"/>
            <a:ext cx="256032" cy="25603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22960" y="3072384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Personalizar ejercicios por nivel</a:t>
            </a:r>
            <a:endParaRPr lang="en-US" sz="12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584448"/>
            <a:ext cx="256032" cy="256032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22960" y="3602736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Recordar el historial del estudiante</a:t>
            </a:r>
            <a:endParaRPr lang="en-US" sz="1200" dirty="0"/>
          </a:p>
        </p:txBody>
      </p:sp>
      <p:sp>
        <p:nvSpPr>
          <p:cNvPr id="18" name="Shape 11"/>
          <p:cNvSpPr/>
          <p:nvPr/>
        </p:nvSpPr>
        <p:spPr>
          <a:xfrm>
            <a:off x="4663440" y="1005840"/>
            <a:ext cx="4160520" cy="3520440"/>
          </a:xfrm>
          <a:prstGeom prst="rect">
            <a:avLst/>
          </a:prstGeom>
          <a:solidFill>
            <a:srgbClr val="0F1D38"/>
          </a:solidFill>
          <a:ln w="1016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9" name="Text 12"/>
          <p:cNvSpPr/>
          <p:nvPr/>
        </p:nvSpPr>
        <p:spPr>
          <a:xfrm>
            <a:off x="4663440" y="1005840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HUMANO PUEDE</a:t>
            </a:r>
            <a:endParaRPr lang="en-US" sz="110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463040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166360" y="1481328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Mirar a los ojos y decir: creo en ti</a:t>
            </a:r>
            <a:endParaRPr lang="en-US" sz="1200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993392"/>
            <a:ext cx="256032" cy="256032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5166360" y="201168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Detectar que un estudiante viene de una noche difícil</a:t>
            </a:r>
            <a:endParaRPr lang="en-US" sz="1200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523744"/>
            <a:ext cx="256032" cy="256032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5166360" y="2542032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Modelar cómo se vive con integridad</a:t>
            </a:r>
            <a:endParaRPr lang="en-US" sz="1200" dirty="0"/>
          </a:p>
        </p:txBody>
      </p:sp>
      <p:pic>
        <p:nvPicPr>
          <p:cNvPr id="26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054096"/>
            <a:ext cx="256032" cy="256032"/>
          </a:xfrm>
          <a:prstGeom prst="rect">
            <a:avLst/>
          </a:prstGeom>
        </p:spPr>
      </p:pic>
      <p:sp>
        <p:nvSpPr>
          <p:cNvPr id="27" name="Text 16"/>
          <p:cNvSpPr/>
          <p:nvPr/>
        </p:nvSpPr>
        <p:spPr>
          <a:xfrm>
            <a:off x="5166360" y="3072384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Sostener emocionalmente en la incertidumbre</a:t>
            </a:r>
            <a:endParaRPr lang="en-US" sz="1200" dirty="0"/>
          </a:p>
        </p:txBody>
      </p:sp>
      <p:pic>
        <p:nvPicPr>
          <p:cNvPr id="28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584448"/>
            <a:ext cx="256032" cy="256032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5166360" y="3602736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Inspirar vocación, no solo conocimiento</a:t>
            </a:r>
            <a:endParaRPr lang="en-US" sz="1200" dirty="0"/>
          </a:p>
        </p:txBody>
      </p:sp>
      <p:sp>
        <p:nvSpPr>
          <p:cNvPr id="30" name="Text 18"/>
          <p:cNvSpPr/>
          <p:nvPr/>
        </p:nvSpPr>
        <p:spPr>
          <a:xfrm>
            <a:off x="8503920" y="47548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D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3200400" y="0"/>
            <a:ext cx="2743200" cy="2743200"/>
          </a:xfrm>
          <a:prstGeom prst="ellipse">
            <a:avLst/>
          </a:prstGeom>
          <a:solidFill>
            <a:srgbClr val="D4A030">
              <a:alpha val="15000"/>
            </a:srgbClr>
          </a:solidFill>
          <a:ln w="635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kern="0" spc="600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8288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0" b="1" kern="0" spc="1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SMILE</a:t>
            </a:r>
            <a:endParaRPr lang="en-US" sz="10000" dirty="0"/>
          </a:p>
        </p:txBody>
      </p:sp>
      <p:sp>
        <p:nvSpPr>
          <p:cNvPr id="7" name="Shape 5"/>
          <p:cNvSpPr/>
          <p:nvPr/>
        </p:nvSpPr>
        <p:spPr>
          <a:xfrm>
            <a:off x="914400" y="3401568"/>
            <a:ext cx="7315200" cy="457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/>
          <p:nvPr/>
        </p:nvSpPr>
        <p:spPr>
          <a:xfrm>
            <a:off x="457200" y="3520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5EE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arquitectura de la felicidad sostenible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i="1" dirty="0">
                <a:solidFill>
                  <a:srgbClr val="F5EE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instituciones educativas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429768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kern="0" spc="200" dirty="0">
                <a:solidFill>
                  <a:srgbClr val="EF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Sueña · Mide · Innova · Lidera · Entrega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kern="0" spc="300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5 DIMENSIONES DEL MODELO SMILE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82880" y="502920"/>
            <a:ext cx="1664208" cy="914400"/>
          </a:xfrm>
          <a:prstGeom prst="rect">
            <a:avLst/>
          </a:prstGeom>
          <a:solidFill>
            <a:srgbClr val="0F1D38"/>
          </a:solidFill>
          <a:ln w="1016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182880" y="502920"/>
            <a:ext cx="16642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182880" y="1481328"/>
            <a:ext cx="166420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Sueña con Propósito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82880" y="2176272"/>
            <a:ext cx="1664208" cy="2651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A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/>
          <p:nvPr/>
        </p:nvSpPr>
        <p:spPr>
          <a:xfrm>
            <a:off x="274320" y="2267712"/>
            <a:ext cx="1481328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Saber para dónde vamos. Sin norte claro no hay felicidad posible, solo movimiento sin sentido.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947672" y="502920"/>
            <a:ext cx="1664208" cy="914400"/>
          </a:xfrm>
          <a:prstGeom prst="rect">
            <a:avLst/>
          </a:prstGeom>
          <a:solidFill>
            <a:srgbClr val="1A4A7A"/>
          </a:solidFill>
          <a:ln w="1016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1" name="Text 9"/>
          <p:cNvSpPr/>
          <p:nvPr/>
        </p:nvSpPr>
        <p:spPr>
          <a:xfrm>
            <a:off x="1947672" y="502920"/>
            <a:ext cx="16642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5400" dirty="0"/>
          </a:p>
        </p:txBody>
      </p:sp>
      <p:sp>
        <p:nvSpPr>
          <p:cNvPr id="12" name="Text 10"/>
          <p:cNvSpPr/>
          <p:nvPr/>
        </p:nvSpPr>
        <p:spPr>
          <a:xfrm>
            <a:off x="1947672" y="1481328"/>
            <a:ext cx="166420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Mide tu Potencial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947672" y="2176272"/>
            <a:ext cx="1664208" cy="2651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A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4" name="Text 12"/>
          <p:cNvSpPr/>
          <p:nvPr/>
        </p:nvSpPr>
        <p:spPr>
          <a:xfrm>
            <a:off x="2039112" y="2267712"/>
            <a:ext cx="1481328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 lo mejor que podamos. La excelencia nace del autoconocimiento honesto, no de la exigencia vacía.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712464" y="502920"/>
            <a:ext cx="1664208" cy="914400"/>
          </a:xfrm>
          <a:prstGeom prst="rect">
            <a:avLst/>
          </a:prstGeom>
          <a:solidFill>
            <a:srgbClr val="1A5A3A"/>
          </a:solidFill>
          <a:ln w="1016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4"/>
          <p:cNvSpPr/>
          <p:nvPr/>
        </p:nvSpPr>
        <p:spPr>
          <a:xfrm>
            <a:off x="3712464" y="502920"/>
            <a:ext cx="16642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3712464" y="1481328"/>
            <a:ext cx="166420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 y Gestiona el Cambio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712464" y="2176272"/>
            <a:ext cx="1664208" cy="2651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A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9" name="Text 17"/>
          <p:cNvSpPr/>
          <p:nvPr/>
        </p:nvSpPr>
        <p:spPr>
          <a:xfrm>
            <a:off x="3803904" y="2267712"/>
            <a:ext cx="1481328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dejar de aprender. Las instituciones que temen el cambio se convierten en museos.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77256" y="502920"/>
            <a:ext cx="1664208" cy="914400"/>
          </a:xfrm>
          <a:prstGeom prst="rect">
            <a:avLst/>
          </a:prstGeom>
          <a:solidFill>
            <a:srgbClr val="4A2A7A"/>
          </a:solidFill>
          <a:ln w="1016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19"/>
          <p:cNvSpPr/>
          <p:nvPr/>
        </p:nvSpPr>
        <p:spPr>
          <a:xfrm>
            <a:off x="5477256" y="502920"/>
            <a:ext cx="16642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endParaRPr lang="en-US" sz="5400" dirty="0"/>
          </a:p>
        </p:txBody>
      </p:sp>
      <p:sp>
        <p:nvSpPr>
          <p:cNvPr id="22" name="Text 20"/>
          <p:cNvSpPr/>
          <p:nvPr/>
        </p:nvSpPr>
        <p:spPr>
          <a:xfrm>
            <a:off x="5477256" y="1481328"/>
            <a:ext cx="166420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Lidera desde el Corazón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477256" y="2176272"/>
            <a:ext cx="1664208" cy="2651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A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4" name="Text 22"/>
          <p:cNvSpPr/>
          <p:nvPr/>
        </p:nvSpPr>
        <p:spPr>
          <a:xfrm>
            <a:off x="5568696" y="2267712"/>
            <a:ext cx="1481328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Cuidarnos y cuidar a los otros. El liderazgo que transforma nace de la presencia, no del cargo.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242048" y="502920"/>
            <a:ext cx="1664208" cy="914400"/>
          </a:xfrm>
          <a:prstGeom prst="rect">
            <a:avLst/>
          </a:prstGeom>
          <a:solidFill>
            <a:srgbClr val="7A2A1A"/>
          </a:solidFill>
          <a:ln w="1016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6" name="Text 24"/>
          <p:cNvSpPr/>
          <p:nvPr/>
        </p:nvSpPr>
        <p:spPr>
          <a:xfrm>
            <a:off x="7242048" y="502920"/>
            <a:ext cx="16642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</a:t>
            </a:r>
            <a:endParaRPr lang="en-US" sz="5400" dirty="0"/>
          </a:p>
        </p:txBody>
      </p:sp>
      <p:sp>
        <p:nvSpPr>
          <p:cNvPr id="27" name="Text 25"/>
          <p:cNvSpPr/>
          <p:nvPr/>
        </p:nvSpPr>
        <p:spPr>
          <a:xfrm>
            <a:off x="7242048" y="1481328"/>
            <a:ext cx="166420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Entrega Resultados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7242048" y="2176272"/>
            <a:ext cx="1664208" cy="2651760"/>
          </a:xfrm>
          <a:prstGeom prst="rect">
            <a:avLst/>
          </a:prstGeom>
          <a:solidFill>
            <a:srgbClr val="FFFFFF"/>
          </a:solidFill>
          <a:ln w="3810">
            <a:solidFill>
              <a:srgbClr val="CCCCA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9" name="Text 27"/>
          <p:cNvSpPr/>
          <p:nvPr/>
        </p:nvSpPr>
        <p:spPr>
          <a:xfrm>
            <a:off x="7333488" y="2267712"/>
            <a:ext cx="1481328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Resultados éticos. No basta con lograr metas: importa cómo y para qué las logramos.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503920" y="47548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D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kern="0" spc="300" dirty="0">
                <a:solidFill>
                  <a:srgbClr val="D4A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DIAGNÓSTICO PARA ESTA SEMANA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32004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Cinco preguntas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no puedes no hacer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365760" y="1554480"/>
            <a:ext cx="502920" cy="5029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365760" y="1554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24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05840" y="1627632"/>
            <a:ext cx="7680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¿Puede tu institución articular en una frase para dónde va y por qué importa?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65760" y="2194560"/>
            <a:ext cx="502920" cy="5029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36576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24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05840" y="2267712"/>
            <a:ext cx="7680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¿Saben tus docentes cuál es su mayor potencial y estás ayudándoles a desplegarlo?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65760" y="2834640"/>
            <a:ext cx="502920" cy="5029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Text 11"/>
          <p:cNvSpPr/>
          <p:nvPr/>
        </p:nvSpPr>
        <p:spPr>
          <a:xfrm>
            <a:off x="365760" y="2834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24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05840" y="2907792"/>
            <a:ext cx="7680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¿Tu institución aprende de sus errores o los repite con diferente nombre?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65760" y="3474720"/>
            <a:ext cx="502920" cy="5029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4"/>
          <p:cNvSpPr/>
          <p:nvPr/>
        </p:nvSpPr>
        <p:spPr>
          <a:xfrm>
            <a:off x="365760" y="34747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24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005840" y="3547872"/>
            <a:ext cx="7680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¿Tu liderazgo genera seguridad para decir la verdad o miedo a equivocarse?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65760" y="4114800"/>
            <a:ext cx="502920" cy="5029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9" name="Text 17"/>
          <p:cNvSpPr/>
          <p:nvPr/>
        </p:nvSpPr>
        <p:spPr>
          <a:xfrm>
            <a:off x="365760" y="41148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24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005840" y="4187952"/>
            <a:ext cx="7680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¿Los resultados que persigues son éticos: cómo se logran y para quién sirven?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503920" y="47548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1D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7132320" y="-1371600"/>
            <a:ext cx="3657600" cy="3657600"/>
          </a:xfrm>
          <a:prstGeom prst="ellipse">
            <a:avLst/>
          </a:prstGeom>
          <a:solidFill>
            <a:srgbClr val="1E3460">
              <a:alpha val="60000"/>
            </a:srgbClr>
          </a:solidFill>
          <a:ln w="12700">
            <a:solidFill>
              <a:srgbClr val="1E34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Shape 3"/>
          <p:cNvSpPr/>
          <p:nvPr/>
        </p:nvSpPr>
        <p:spPr>
          <a:xfrm>
            <a:off x="-914400" y="3200400"/>
            <a:ext cx="2743200" cy="2743200"/>
          </a:xfrm>
          <a:prstGeom prst="ellipse">
            <a:avLst/>
          </a:prstGeom>
          <a:solidFill>
            <a:srgbClr val="1E3460">
              <a:alpha val="60000"/>
            </a:srgbClr>
          </a:solidFill>
          <a:ln w="12700">
            <a:solidFill>
              <a:srgbClr val="1E34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felicidad</a:t>
            </a:r>
            <a:endParaRPr lang="en-US" sz="5000" dirty="0"/>
          </a:p>
          <a:p>
            <a:pPr marL="0" indent="0" algn="ctr">
              <a:buNone/>
            </a:pPr>
            <a:r>
              <a:rPr lang="en-US" sz="5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un destino.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457200" y="26060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la dirección que elige cada uno cuando decide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i="1" dirty="0">
                <a:solidFill>
                  <a:srgbClr val="D4A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educar, criar y aprender desde su mejor versión.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743200" y="3703320"/>
            <a:ext cx="3657600" cy="45720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/>
          <p:nvPr/>
        </p:nvSpPr>
        <p:spPr>
          <a:xfrm>
            <a:off x="457200" y="38404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Andrés Ramírez Ordóñez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57200" y="425196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Profesor · Consultor · Speaker · Autor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843D"/>
          </a:solidFill>
          <a:ln w="12700">
            <a:solidFill>
              <a:srgbClr val="00843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4974336"/>
            <a:ext cx="9144000" cy="164592"/>
          </a:xfrm>
          <a:prstGeom prst="rect">
            <a:avLst/>
          </a:prstGeom>
          <a:solidFill>
            <a:srgbClr val="00843D"/>
          </a:solidFill>
          <a:ln w="12700">
            <a:solidFill>
              <a:srgbClr val="00843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365760" y="2743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kern="0" spc="400" dirty="0">
                <a:solidFill>
                  <a:srgbClr val="008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METODOLOGÍA 1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365760" y="5486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CAMBIO INSTITUCIONAL</a:t>
            </a:r>
            <a:endParaRPr lang="en-US" sz="360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8"/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DISEÑO</a:t>
            </a:r>
            <a:endParaRPr lang="en-US" sz="3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150876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400" i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el cambio es decisión de sistema, no de voluntad individual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20040" y="1965960"/>
            <a:ext cx="2743200" cy="2834640"/>
          </a:xfrm>
          <a:prstGeom prst="rect">
            <a:avLst/>
          </a:prstGeom>
          <a:solidFill>
            <a:srgbClr val="252545"/>
          </a:solidFill>
          <a:ln w="19050">
            <a:solidFill>
              <a:srgbClr val="00843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411480" y="2029968"/>
            <a:ext cx="548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2200" dirty="0">
                <a:solidFill>
                  <a:srgbClr val="000000"/>
                </a:solidFill>
                <a:latin typeface="Calibri" panose="020F0502020204030204"/>
              </a:rPr>
              <a:t>⚖️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411480" y="201168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1500" b="1" kern="0" spc="200" dirty="0">
                <a:solidFill>
                  <a:srgbClr val="0084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POLÍTICA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11480" y="242316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Saber QUÉ cambiar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2788920"/>
            <a:ext cx="2468880" cy="36576"/>
          </a:xfrm>
          <a:prstGeom prst="rect">
            <a:avLst/>
          </a:prstGeom>
          <a:solidFill>
            <a:srgbClr val="00843D"/>
          </a:solidFill>
          <a:ln w="12700">
            <a:solidFill>
              <a:srgbClr val="00843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29768" y="2880360"/>
            <a:ext cx="2523744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cambio necesita dirección clara.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8"/>
            <a:r>
              <a:rPr lang="en-US" sz="10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saber qué debe transformarse, cualquier esfuerzo es ruido.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8"/>
            <a:r>
              <a:rPr lang="en-US" sz="10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política define el norte — lo que es negociable y lo que no.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246120" y="1965960"/>
            <a:ext cx="2743200" cy="2834640"/>
          </a:xfrm>
          <a:prstGeom prst="rect">
            <a:avLst/>
          </a:prstGeom>
          <a:solidFill>
            <a:srgbClr val="252545"/>
          </a:solidFill>
          <a:ln w="19050">
            <a:solidFill>
              <a:srgbClr val="D4922B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337560" y="2029968"/>
            <a:ext cx="548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2200" dirty="0">
                <a:solidFill>
                  <a:srgbClr val="000000"/>
                </a:solidFill>
                <a:latin typeface="Calibri" panose="020F0502020204030204"/>
              </a:rPr>
              <a:t>👁️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337560" y="201168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1500" b="1" kern="0" spc="200" dirty="0">
                <a:solidFill>
                  <a:srgbClr val="D49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PODER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337560" y="242316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Tener la jerarquía para decidir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383280" y="2788920"/>
            <a:ext cx="2468880" cy="36576"/>
          </a:xfrm>
          <a:prstGeom prst="rect">
            <a:avLst/>
          </a:prstGeom>
          <a:solidFill>
            <a:srgbClr val="D4922B"/>
          </a:solidFill>
          <a:ln w="12700">
            <a:solidFill>
              <a:srgbClr val="D4922B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355848" y="2880360"/>
            <a:ext cx="2523744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basta con tener razón.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8"/>
            <a:r>
              <a:rPr lang="en-US" sz="10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Alguien debe tener la autoridad para que el cambio ocurra.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8"/>
            <a:r>
              <a:rPr lang="en-US" sz="10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poder legítimo, la transformación </a:t>
            </a:r>
            <a:r>
              <a:rPr lang="en-US" sz="1050" dirty="0" err="1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queda</a:t>
            </a:r>
            <a:r>
              <a:rPr lang="en-US" sz="10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0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DISCURSO.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172200" y="1965960"/>
            <a:ext cx="2743200" cy="2834640"/>
          </a:xfrm>
          <a:prstGeom prst="rect">
            <a:avLst/>
          </a:prstGeom>
          <a:solidFill>
            <a:srgbClr val="252545"/>
          </a:solidFill>
          <a:ln w="19050">
            <a:solidFill>
              <a:srgbClr val="334E7A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169860" y="2029968"/>
            <a:ext cx="548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2200" dirty="0">
                <a:solidFill>
                  <a:srgbClr val="000000"/>
                </a:solidFill>
                <a:latin typeface="Calibri" panose="020F0502020204030204"/>
              </a:rPr>
              <a:t>⚡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380865" y="201168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1500" b="1" kern="0" spc="200" dirty="0">
                <a:solidFill>
                  <a:srgbClr val="334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CONSECUENCIAS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263640" y="242316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que hay cambios no opcionales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309360" y="2788920"/>
            <a:ext cx="2468880" cy="36576"/>
          </a:xfrm>
          <a:prstGeom prst="rect">
            <a:avLst/>
          </a:prstGeom>
          <a:solidFill>
            <a:srgbClr val="334E7A"/>
          </a:solidFill>
          <a:ln w="12700">
            <a:solidFill>
              <a:srgbClr val="334E7A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281928" y="2880360"/>
            <a:ext cx="2523744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Algunos cambios son inevitables. La variable no es SI ocurren,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8"/>
            <a:r>
              <a:rPr lang="en-US" sz="10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 CUÁNDO y CON CUÁNTO costo de transición.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8"/>
            <a:r>
              <a:rPr lang="en-US" sz="10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Adopción inmediata · Periodo de adaptación · Punto de no retorno.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02F6C"/>
          </a:solidFill>
          <a:ln w="12700">
            <a:solidFill>
              <a:srgbClr val="002F6C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00" b="1" kern="0" spc="400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METODOLOGÍA 2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365760" y="347472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 MOTORES REALES DEL CAMBIO HUMANO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365760" y="749808"/>
            <a:ext cx="8229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050" i="1" dirty="0">
                <a:solidFill>
                  <a:srgbClr val="D49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 la gente cambia? Rara vez por convicción. Casi siempre por consecuencia.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1051560"/>
            <a:ext cx="8595360" cy="1051560"/>
          </a:xfrm>
          <a:prstGeom prst="rect">
            <a:avLst/>
          </a:prstGeom>
          <a:solidFill>
            <a:srgbClr val="00843D"/>
          </a:solidFill>
          <a:ln w="12700">
            <a:solidFill>
              <a:srgbClr val="00843D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4048" y="1106424"/>
            <a:ext cx="1325880" cy="9418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~15%</a:t>
            </a: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1417320" y="1124712"/>
            <a:ext cx="1828800" cy="9052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CONSCIENCIA INDIVIDUAL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291840" y="1161288"/>
            <a:ext cx="36576" cy="832104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474720" y="1143000"/>
            <a:ext cx="55778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minoría que cambia porque entiende que debe hacerlo. Actúan desde valores, propósito y convicción interna.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74320" y="2194560"/>
            <a:ext cx="8595360" cy="1051560"/>
          </a:xfrm>
          <a:prstGeom prst="rect">
            <a:avLst/>
          </a:prstGeom>
          <a:solidFill>
            <a:srgbClr val="D4922B"/>
          </a:solidFill>
          <a:ln w="12700">
            <a:solidFill>
              <a:srgbClr val="D4922B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84048" y="2249424"/>
            <a:ext cx="1325880" cy="9418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~50%</a:t>
            </a: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417320" y="2267712"/>
            <a:ext cx="1828800" cy="9052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PESO Y MAJESTAD DE LA LEY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291840" y="2304288"/>
            <a:ext cx="36576" cy="832104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474720" y="2286000"/>
            <a:ext cx="55778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Cambian cuando no hacerlo les cuesta dinero, rendimiento, bono o empleo. Efectiva porque conecta con lo tangible.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74320" y="3337560"/>
            <a:ext cx="8595360" cy="1325880"/>
          </a:xfrm>
          <a:prstGeom prst="rect">
            <a:avLst/>
          </a:prstGeom>
          <a:solidFill>
            <a:srgbClr val="002F6C"/>
          </a:solidFill>
          <a:ln w="12700">
            <a:solidFill>
              <a:srgbClr val="002F6C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" y="3392424"/>
            <a:ext cx="1325880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~35%</a:t>
            </a: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417320" y="3410712"/>
            <a:ext cx="1828800" cy="11795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SANCIÓN SOCIAL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291840" y="3447288"/>
            <a:ext cx="36576" cy="1106424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474720" y="3429000"/>
            <a:ext cx="55778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/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última frontera. Pueden aceptar la norma rota y pagar el precio económico, pero el juicio del grupo —la vergüenza pública— es insoportable para la mayoría.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089136" y="0"/>
            <a:ext cx="54864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365760"/>
            <a:ext cx="822960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>
              <a:lnSpc>
                <a:spcPct val="110000"/>
              </a:lnSpc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veces, una sola</a:t>
            </a:r>
            <a:endParaRPr lang="en-US" sz="46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378">
              <a:lnSpc>
                <a:spcPct val="110000"/>
              </a:lnSpc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semilla basta para</a:t>
            </a:r>
            <a:endParaRPr lang="en-US" sz="46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378">
              <a:lnSpc>
                <a:spcPct val="110000"/>
              </a:lnSpc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cambiar un bosque.</a:t>
            </a:r>
            <a:endParaRPr lang="en-US" sz="4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30175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2400" i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</a:t>
            </a:r>
            <a:r>
              <a:rPr lang="en-US" sz="2400" i="1" dirty="0" err="1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Qué</a:t>
            </a:r>
            <a:r>
              <a:rPr lang="en-US" sz="2400" i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están</a:t>
            </a:r>
            <a:r>
              <a:rPr lang="en-US" sz="2400" i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esperando?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200400" y="3840480"/>
            <a:ext cx="274320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defTabSz="914378"/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" y="402336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/>
            <a:r>
              <a:rPr lang="en-US" sz="1300" dirty="0">
                <a:solidFill>
                  <a:srgbClr val="9B9B9B"/>
                </a:solidFill>
                <a:latin typeface="Calibri" panose="020F0502020204030204"/>
              </a:rPr>
              <a:t>Andrés Ramírez Ordóñez  ·  Plurum  ·  plurum.co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D4922B"/>
          </a:solidFill>
          <a:ln w="12700">
            <a:solidFill>
              <a:srgbClr val="D4922B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182880" cy="4983480"/>
          </a:xfrm>
          <a:prstGeom prst="rect">
            <a:avLst/>
          </a:prstGeom>
          <a:solidFill>
            <a:srgbClr val="00843D"/>
          </a:solidFill>
          <a:ln w="12700">
            <a:solidFill>
              <a:srgbClr val="00843D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4974336"/>
            <a:ext cx="9144000" cy="169164"/>
          </a:xfrm>
          <a:prstGeom prst="rect">
            <a:avLst/>
          </a:prstGeom>
          <a:solidFill>
            <a:srgbClr val="00843D"/>
          </a:solidFill>
          <a:ln w="12700">
            <a:solidFill>
              <a:srgbClr val="00843D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82880" y="164592"/>
            <a:ext cx="5029200" cy="4809744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411480" y="256032"/>
            <a:ext cx="4572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Andrés</a:t>
            </a:r>
            <a:endParaRPr lang="en-US" sz="5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411480" y="1078992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5200" b="1" dirty="0">
                <a:solidFill>
                  <a:srgbClr val="D49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Ramírez</a:t>
            </a:r>
            <a:endParaRPr lang="en-US" sz="5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411480" y="1810512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3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Ordóñez</a:t>
            </a:r>
            <a:endParaRPr lang="en-US" sz="3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11480" y="2468880"/>
            <a:ext cx="4389120" cy="45720"/>
          </a:xfrm>
          <a:prstGeom prst="rect">
            <a:avLst/>
          </a:prstGeom>
          <a:solidFill>
            <a:srgbClr val="D4922B"/>
          </a:solidFill>
          <a:ln w="12700">
            <a:solidFill>
              <a:srgbClr val="D4922B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11480" y="2578608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1000" kern="0" spc="5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Consultor · Speaker TEDx · Autor · Socio Director Plurum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Image 0" descr="/home/claude/qr_linked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907792"/>
            <a:ext cx="822960" cy="82296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1325880" y="2907792"/>
            <a:ext cx="3794760" cy="402336"/>
          </a:xfrm>
          <a:prstGeom prst="rect">
            <a:avLst/>
          </a:prstGeom>
          <a:solidFill>
            <a:srgbClr val="151530"/>
          </a:solidFill>
          <a:ln w="3810">
            <a:solidFill>
              <a:srgbClr val="2A2A50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371600" y="2935224"/>
            <a:ext cx="502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>
              <a:defRPr/>
            </a:pPr>
            <a:r>
              <a:rPr lang="en-US" sz="1400" b="1" dirty="0">
                <a:solidFill>
                  <a:srgbClr val="D49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𝕏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938528" y="2935224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aro1975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1325880" y="3364992"/>
            <a:ext cx="3794760" cy="402336"/>
          </a:xfrm>
          <a:prstGeom prst="rect">
            <a:avLst/>
          </a:prstGeom>
          <a:solidFill>
            <a:srgbClr val="1E1E3E"/>
          </a:solidFill>
          <a:ln w="3810">
            <a:solidFill>
              <a:srgbClr val="2A2A50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371600" y="3392424"/>
            <a:ext cx="502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>
              <a:defRPr/>
            </a:pPr>
            <a:r>
              <a:rPr lang="en-US" sz="1400" b="1" dirty="0">
                <a:solidFill>
                  <a:srgbClr val="D49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📷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938528" y="3392424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andresramirezfelicidad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1325880" y="3822192"/>
            <a:ext cx="3794760" cy="402336"/>
          </a:xfrm>
          <a:prstGeom prst="rect">
            <a:avLst/>
          </a:prstGeom>
          <a:solidFill>
            <a:srgbClr val="151530"/>
          </a:solidFill>
          <a:ln w="3810">
            <a:solidFill>
              <a:srgbClr val="2A2A50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1371600" y="3849624"/>
            <a:ext cx="502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914378">
              <a:defRPr/>
            </a:pPr>
            <a:r>
              <a:rPr lang="en-US" sz="1300" b="1" dirty="0">
                <a:solidFill>
                  <a:srgbClr val="D49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1938528" y="3849624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Andrés Ramírez (ver QR →)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11480" y="4315968"/>
            <a:ext cx="4754880" cy="548640"/>
          </a:xfrm>
          <a:prstGeom prst="rect">
            <a:avLst/>
          </a:prstGeom>
          <a:solidFill>
            <a:srgbClr val="0A0A1E"/>
          </a:solidFill>
          <a:ln w="10160">
            <a:solidFill>
              <a:srgbClr val="D4922B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411480" y="4315968"/>
            <a:ext cx="64008" cy="548640"/>
          </a:xfrm>
          <a:prstGeom prst="rect">
            <a:avLst/>
          </a:prstGeom>
          <a:solidFill>
            <a:srgbClr val="D4922B"/>
          </a:solidFill>
          <a:ln w="12700">
            <a:solidFill>
              <a:srgbClr val="D4922B"/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548640" y="4334256"/>
            <a:ext cx="454456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914378">
              <a:defRPr/>
            </a:pPr>
            <a:r>
              <a:rPr lang="en-US" sz="900" i="1" dirty="0">
                <a:solidFill>
                  <a:srgbClr val="B0C0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"Conocer no es suficiente; debemos aplicar. Querer no es suficiente; debemos actuar." — Goethe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4" name="Image 1" descr="/home/claude/andres_photo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212080" y="164592"/>
            <a:ext cx="3931920" cy="4809744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5212080" y="164592"/>
            <a:ext cx="3931920" cy="4809744"/>
          </a:xfrm>
          <a:prstGeom prst="rect">
            <a:avLst/>
          </a:prstGeom>
          <a:solidFill>
            <a:srgbClr val="002F6C">
              <a:alpha val="70000"/>
            </a:srgbClr>
          </a:solidFill>
          <a:ln w="12700">
            <a:solidFill>
              <a:srgbClr val="002F6C">
                <a:alpha val="70000"/>
              </a:srgbClr>
            </a:solidFill>
            <a:prstDash val="solid"/>
          </a:ln>
        </p:spPr>
        <p:txBody>
          <a:bodyPr/>
          <a:lstStyle/>
          <a:p>
            <a:pPr defTabSz="914378">
              <a:defRPr/>
            </a:pPr>
            <a:endParaRPr lang="es-CO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1819</Words>
  <Application>Microsoft Macintosh PowerPoint</Application>
  <PresentationFormat>Presentación en pantalla (16:9)</PresentationFormat>
  <Paragraphs>370</Paragraphs>
  <Slides>24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Aptos</vt:lpstr>
      <vt:lpstr>Arial</vt:lpstr>
      <vt:lpstr>Arial Black</vt:lpstr>
      <vt:lpstr>Calibri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rol de la Felicidad en la Educación</dc:title>
  <dc:subject>PptxGenJS Presentation</dc:subject>
  <dc:creator>Andrés Ramírez Ordóñez</dc:creator>
  <cp:lastModifiedBy>RAMIREZ ORDONEZ ANDRES</cp:lastModifiedBy>
  <cp:revision>3</cp:revision>
  <dcterms:created xsi:type="dcterms:W3CDTF">2026-05-13T00:41:34Z</dcterms:created>
  <dcterms:modified xsi:type="dcterms:W3CDTF">2026-05-14T12:52:57Z</dcterms:modified>
</cp:coreProperties>
</file>